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8" r:id="rId3"/>
    <p:sldId id="266" r:id="rId4"/>
    <p:sldId id="264" r:id="rId5"/>
    <p:sldId id="265" r:id="rId6"/>
    <p:sldId id="260" r:id="rId7"/>
    <p:sldId id="263" r:id="rId8"/>
    <p:sldId id="267" r:id="rId9"/>
    <p:sldId id="268" r:id="rId10"/>
    <p:sldId id="269" r:id="rId11"/>
    <p:sldId id="270" r:id="rId12"/>
    <p:sldId id="271" r:id="rId13"/>
    <p:sldId id="276" r:id="rId14"/>
    <p:sldId id="279" r:id="rId15"/>
    <p:sldId id="274" r:id="rId16"/>
    <p:sldId id="275" r:id="rId17"/>
    <p:sldId id="278" r:id="rId18"/>
    <p:sldId id="28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593" autoAdjust="0"/>
  </p:normalViewPr>
  <p:slideViewPr>
    <p:cSldViewPr>
      <p:cViewPr varScale="1">
        <p:scale>
          <a:sx n="103" d="100"/>
          <a:sy n="103" d="100"/>
        </p:scale>
        <p:origin x="-1854" y="-84"/>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15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A1EE31-611F-45D0-9EE5-A2F9EA2CD3C0}" type="datetimeFigureOut">
              <a:rPr lang="en-US" smtClean="0"/>
              <a:t>8/12/2020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888BD-0879-4442-8C0E-002AB9508DA7}" type="slidenum">
              <a:rPr lang="en-US" smtClean="0"/>
              <a:t>‹#›</a:t>
            </a:fld>
            <a:endParaRPr lang="en-US"/>
          </a:p>
        </p:txBody>
      </p:sp>
    </p:spTree>
    <p:extLst>
      <p:ext uri="{BB962C8B-B14F-4D97-AF65-F5344CB8AC3E}">
        <p14:creationId xmlns:p14="http://schemas.microsoft.com/office/powerpoint/2010/main" val="457642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888BD-0879-4442-8C0E-002AB9508DA7}" type="slidenum">
              <a:rPr lang="en-US" smtClean="0"/>
              <a:t>18</a:t>
            </a:fld>
            <a:endParaRPr lang="en-US"/>
          </a:p>
        </p:txBody>
      </p:sp>
    </p:spTree>
    <p:extLst>
      <p:ext uri="{BB962C8B-B14F-4D97-AF65-F5344CB8AC3E}">
        <p14:creationId xmlns:p14="http://schemas.microsoft.com/office/powerpoint/2010/main" val="418107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E4BE5B63-C274-42EA-993A-1A62A195D285}" type="datetimeFigureOut">
              <a:rPr lang="en-US" smtClean="0"/>
              <a:pPr/>
              <a:t>8/12/2020</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9CFA4454-6209-4DD6-9AB1-7ADB10F55DB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4BE5B63-C274-42EA-993A-1A62A195D285}" type="datetimeFigureOut">
              <a:rPr lang="en-US" smtClean="0"/>
              <a:pPr/>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A4454-6209-4DD6-9AB1-7ADB10F55DB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4BE5B63-C274-42EA-993A-1A62A195D285}" type="datetimeFigureOut">
              <a:rPr lang="en-US" smtClean="0"/>
              <a:pPr/>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A4454-6209-4DD6-9AB1-7ADB10F55DB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E4BE5B63-C274-42EA-993A-1A62A195D285}" type="datetimeFigureOut">
              <a:rPr lang="en-US" smtClean="0"/>
              <a:pPr/>
              <a:t>8/12/2020</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9CFA4454-6209-4DD6-9AB1-7ADB10F55DB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E4BE5B63-C274-42EA-993A-1A62A195D285}" type="datetimeFigureOut">
              <a:rPr lang="en-US" smtClean="0"/>
              <a:pPr/>
              <a:t>8/12/2020</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9CFA4454-6209-4DD6-9AB1-7ADB10F55DB1}"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E4BE5B63-C274-42EA-993A-1A62A195D285}" type="datetimeFigureOut">
              <a:rPr lang="en-US" smtClean="0"/>
              <a:pPr/>
              <a:t>8/12/2020</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9CFA4454-6209-4DD6-9AB1-7ADB10F55DB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E4BE5B63-C274-42EA-993A-1A62A195D285}" type="datetimeFigureOut">
              <a:rPr lang="en-US" smtClean="0"/>
              <a:pPr/>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9CFA4454-6209-4DD6-9AB1-7ADB10F55DB1}"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E4BE5B63-C274-42EA-993A-1A62A195D285}" type="datetimeFigureOut">
              <a:rPr lang="en-US" smtClean="0"/>
              <a:pPr/>
              <a:t>8/12/2020</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A4454-6209-4DD6-9AB1-7ADB10F55DB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4BE5B63-C274-42EA-993A-1A62A195D285}" type="datetimeFigureOut">
              <a:rPr lang="en-US" smtClean="0"/>
              <a:pPr/>
              <a:t>8/12/2020</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A4454-6209-4DD6-9AB1-7ADB10F55D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E4BE5B63-C274-42EA-993A-1A62A195D285}" type="datetimeFigureOut">
              <a:rPr lang="en-US" smtClean="0"/>
              <a:pPr/>
              <a:t>8/12/2020</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A4454-6209-4DD6-9AB1-7ADB10F55DB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E4BE5B63-C274-42EA-993A-1A62A195D285}" type="datetimeFigureOut">
              <a:rPr lang="en-US" smtClean="0"/>
              <a:pPr/>
              <a:t>8/12/2020</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9CFA4454-6209-4DD6-9AB1-7ADB10F55DB1}"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E4BE5B63-C274-42EA-993A-1A62A195D285}" type="datetimeFigureOut">
              <a:rPr lang="en-US" smtClean="0"/>
              <a:pPr/>
              <a:t>8/12/2020</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CFA4454-6209-4DD6-9AB1-7ADB10F55DB1}"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6.xml"/><Relationship Id="rId7" Type="http://schemas.openxmlformats.org/officeDocument/2006/relationships/image" Target="../media/image36.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4.png"/><Relationship Id="rId4" Type="http://schemas.openxmlformats.org/officeDocument/2006/relationships/image" Target="../media/image33.jpe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42.jpe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46.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9.xml"/><Relationship Id="rId7" Type="http://schemas.openxmlformats.org/officeDocument/2006/relationships/image" Target="../media/image50.jpe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slideLayout" Target="../slideLayouts/slideLayout4.xml"/><Relationship Id="rId7" Type="http://schemas.openxmlformats.org/officeDocument/2006/relationships/hyperlink" Target="http://www.google.com/url?sa=i&amp;rct=j&amp;q=&amp;esrc=s&amp;source=images&amp;cd=&amp;cad=rja&amp;uact=8&amp;docid=GQ4zuv50ksRHBM&amp;tbnid=3V-qjIfhti1HHM:&amp;ved=0CAUQjRw&amp;url=http://www.carolinanature.com/trees/viro.html&amp;ei=dKjrU8GGNdiAygT8i4KYDg&amp;psig=AFQjCNGTUnZdglCVhaSmxk1VExkdVVOcZg&amp;ust=1408039402628821" TargetMode="Externa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54.jpeg"/><Relationship Id="rId11" Type="http://schemas.openxmlformats.org/officeDocument/2006/relationships/image" Target="../media/image4.png"/><Relationship Id="rId5" Type="http://schemas.openxmlformats.org/officeDocument/2006/relationships/image" Target="../media/image53.jpeg"/><Relationship Id="rId10" Type="http://schemas.openxmlformats.org/officeDocument/2006/relationships/image" Target="../media/image57.jpeg"/><Relationship Id="rId4" Type="http://schemas.openxmlformats.org/officeDocument/2006/relationships/image" Target="../media/image52.jpeg"/><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6.xml"/><Relationship Id="rId7" Type="http://schemas.openxmlformats.org/officeDocument/2006/relationships/image" Target="../media/image21.jpe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60.jpeg"/><Relationship Id="rId11" Type="http://schemas.openxmlformats.org/officeDocument/2006/relationships/image" Target="../media/image4.png"/><Relationship Id="rId5" Type="http://schemas.openxmlformats.org/officeDocument/2006/relationships/image" Target="../media/image59.jpeg"/><Relationship Id="rId10" Type="http://schemas.openxmlformats.org/officeDocument/2006/relationships/image" Target="../media/image62.jpeg"/><Relationship Id="rId4" Type="http://schemas.openxmlformats.org/officeDocument/2006/relationships/image" Target="../media/image58.jpeg"/><Relationship Id="rId9" Type="http://schemas.openxmlformats.org/officeDocument/2006/relationships/hyperlink" Target="http://www.google.com/url?sa=i&amp;rct=j&amp;q=&amp;esrc=s&amp;source=images&amp;cd=&amp;cad=rja&amp;uact=8&amp;docid=QBRX6Blc_SDygM&amp;tbnid=rTEs5FYKs5plRM:&amp;ved=0CAUQjRw&amp;url=http://www.allaboutbirds.org/guide/ruby-throated_hummingbird/id&amp;ei=aW4PVMjoM4P3yQTCnoGIAw&amp;psig=AFQjCNEUZfTSFDGVgPbsdZntOEyD0Z0xiw&amp;ust=1410383819066246"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66.jpe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4.png"/><Relationship Id="rId4" Type="http://schemas.openxmlformats.org/officeDocument/2006/relationships/image" Target="../media/image67.jpeg"/></Relationships>
</file>

<file path=ppt/slides/_rels/slide18.xml.rels><?xml version="1.0" encoding="UTF-8" standalone="yes"?>
<Relationships xmlns="http://schemas.openxmlformats.org/package/2006/relationships"><Relationship Id="rId8" Type="http://schemas.openxmlformats.org/officeDocument/2006/relationships/hyperlink" Target="file:///C:\OFE%20Information\OFE%20web%20materials\2020%20-%202021%20Websute%20documents\Manual%202020%20-%202021\planting%20chart\planting%20chart%208.2018%20(units%20of%204).jpg" TargetMode="External"/><Relationship Id="rId3" Type="http://schemas.openxmlformats.org/officeDocument/2006/relationships/slideLayout" Target="../slideLayouts/slideLayout8.xml"/><Relationship Id="rId7" Type="http://schemas.openxmlformats.org/officeDocument/2006/relationships/hyperlink" Target="http://www.ofegrowers.org/uploads/8/7/5/2/87524472/oak_forest_elementary_-_5th_grade_garden_manual_2019_-_2020.pdf" TargetMode="External"/><Relationship Id="rId12" Type="http://schemas.openxmlformats.org/officeDocument/2006/relationships/image" Target="../media/image4.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hyperlink" Target="file:///C:\OFE%20Information\OFE%20web%20materials\2020%20-%202021%20Websute%20documents\Manual%202020%20-%202021\Oak%20Forest%20Elementary%20-%205th%20Grade%20Garden%20Manual%202019%20-%202020.pdf" TargetMode="External"/><Relationship Id="rId11" Type="http://schemas.openxmlformats.org/officeDocument/2006/relationships/hyperlink" Target="http://www.ofegrowers.org/" TargetMode="External"/><Relationship Id="rId5" Type="http://schemas.openxmlformats.org/officeDocument/2006/relationships/audio" Target="../media/audio1.wav"/><Relationship Id="rId10" Type="http://schemas.openxmlformats.org/officeDocument/2006/relationships/hyperlink" Target="http://www.ofegrowers.org/resources.html" TargetMode="External"/><Relationship Id="rId4" Type="http://schemas.openxmlformats.org/officeDocument/2006/relationships/notesSlide" Target="../notesSlides/notesSlide1.xml"/><Relationship Id="rId9" Type="http://schemas.openxmlformats.org/officeDocument/2006/relationships/hyperlink" Target="http://www.ofegrowers.org/power-point-lessons.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14.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6.xml"/><Relationship Id="rId7" Type="http://schemas.openxmlformats.org/officeDocument/2006/relationships/image" Target="../media/image18.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4.xml"/><Relationship Id="rId7" Type="http://schemas.openxmlformats.org/officeDocument/2006/relationships/image" Target="../media/image23.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6.xml"/><Relationship Id="rId7" Type="http://schemas.openxmlformats.org/officeDocument/2006/relationships/hyperlink" Target="https://mail.aol.com/webmail/getPart?uid=32740999&amp;partId=2&amp;scope=STANDARD&amp;saveAs=IMG_4021.JPG" TargetMode="Externa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32.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6.pn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681" y="228600"/>
            <a:ext cx="8747919" cy="841248"/>
          </a:xfrm>
        </p:spPr>
        <p:txBody>
          <a:bodyPr>
            <a:normAutofit/>
          </a:bodyPr>
          <a:lstStyle/>
          <a:p>
            <a:r>
              <a:rPr lang="en-US" sz="4800" dirty="0"/>
              <a:t>Fifth Grade Gardening</a:t>
            </a:r>
          </a:p>
        </p:txBody>
      </p:sp>
      <p:pic>
        <p:nvPicPr>
          <p:cNvPr id="1026" name="Picture 2"/>
          <p:cNvPicPr>
            <a:picLocks noChangeAspect="1" noChangeArrowheads="1"/>
          </p:cNvPicPr>
          <p:nvPr/>
        </p:nvPicPr>
        <p:blipFill>
          <a:blip r:embed="rId4" cstate="print"/>
          <a:srcRect t="-2604" b="29680"/>
          <a:stretch>
            <a:fillRect/>
          </a:stretch>
        </p:blipFill>
        <p:spPr bwMode="auto">
          <a:xfrm>
            <a:off x="685799" y="1371600"/>
            <a:ext cx="7802563" cy="4572000"/>
          </a:xfrm>
          <a:prstGeom prst="rect">
            <a:avLst/>
          </a:prstGeom>
          <a:noFill/>
          <a:ln w="9525">
            <a:noFill/>
            <a:miter lim="800000"/>
            <a:headEnd/>
            <a:tailEnd/>
          </a:ln>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03"/>
    </mc:Choice>
    <mc:Fallback xmlns="">
      <p:transition spd="slow" advTm="31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Around the shed</a:t>
            </a:r>
          </a:p>
        </p:txBody>
      </p:sp>
      <p:pic>
        <p:nvPicPr>
          <p:cNvPr id="7" name="Picture 6" descr="DSC_7628.JPG"/>
          <p:cNvPicPr>
            <a:picLocks noChangeAspect="1"/>
          </p:cNvPicPr>
          <p:nvPr/>
        </p:nvPicPr>
        <p:blipFill>
          <a:blip r:embed="rId4" cstate="print"/>
          <a:stretch>
            <a:fillRect/>
          </a:stretch>
        </p:blipFill>
        <p:spPr>
          <a:xfrm>
            <a:off x="304800" y="1295400"/>
            <a:ext cx="4191000" cy="3352800"/>
          </a:xfrm>
          <a:prstGeom prst="rect">
            <a:avLst/>
          </a:prstGeom>
        </p:spPr>
      </p:pic>
      <p:pic>
        <p:nvPicPr>
          <p:cNvPr id="2052" name="Picture 4" descr="C:\Users\Owner\Documents\Hal\Oak Forest\Pictures\2016 - 2017 Gardening\Ms. Warnack\DSC07715.JPG"/>
          <p:cNvPicPr>
            <a:picLocks noChangeAspect="1" noChangeArrowheads="1"/>
          </p:cNvPicPr>
          <p:nvPr/>
        </p:nvPicPr>
        <p:blipFill>
          <a:blip r:embed="rId5" cstate="print"/>
          <a:srcRect l="23738" t="20745" b="24121"/>
          <a:stretch>
            <a:fillRect/>
          </a:stretch>
        </p:blipFill>
        <p:spPr bwMode="auto">
          <a:xfrm>
            <a:off x="4572000" y="152400"/>
            <a:ext cx="4191000" cy="1828800"/>
          </a:xfrm>
          <a:prstGeom prst="rect">
            <a:avLst/>
          </a:prstGeom>
          <a:noFill/>
        </p:spPr>
      </p:pic>
      <p:pic>
        <p:nvPicPr>
          <p:cNvPr id="2054" name="Picture 6" descr="C:\Users\Owner\Documents\Hal\Oak Forest\Pictures\2016 - 2017 Gardening\Ms. Warnack\Jan. 26, 2017\DSC08077.JPG"/>
          <p:cNvPicPr>
            <a:picLocks noChangeAspect="1" noChangeArrowheads="1"/>
          </p:cNvPicPr>
          <p:nvPr/>
        </p:nvPicPr>
        <p:blipFill>
          <a:blip r:embed="rId6" cstate="print"/>
          <a:srcRect l="23738" r="26754" b="8368"/>
          <a:stretch>
            <a:fillRect/>
          </a:stretch>
        </p:blipFill>
        <p:spPr bwMode="auto">
          <a:xfrm>
            <a:off x="990600" y="4648200"/>
            <a:ext cx="1905000" cy="1981200"/>
          </a:xfrm>
          <a:prstGeom prst="rect">
            <a:avLst/>
          </a:prstGeom>
          <a:noFill/>
        </p:spPr>
      </p:pic>
      <p:pic>
        <p:nvPicPr>
          <p:cNvPr id="3" name="Picture 3" descr="C:\Users\Owner\Documents\Hal\Oak Forest\Pictures\2017-18 Gardening\DSC09826.JPG"/>
          <p:cNvPicPr>
            <a:picLocks noChangeAspect="1" noChangeArrowheads="1"/>
          </p:cNvPicPr>
          <p:nvPr/>
        </p:nvPicPr>
        <p:blipFill>
          <a:blip r:embed="rId7" cstate="print"/>
          <a:srcRect l="5911" r="9852"/>
          <a:stretch>
            <a:fillRect/>
          </a:stretch>
        </p:blipFill>
        <p:spPr bwMode="auto">
          <a:xfrm>
            <a:off x="4572000" y="1752600"/>
            <a:ext cx="3733800" cy="2514600"/>
          </a:xfrm>
          <a:prstGeom prst="rect">
            <a:avLst/>
          </a:prstGeom>
          <a:noFill/>
        </p:spPr>
      </p:pic>
      <p:pic>
        <p:nvPicPr>
          <p:cNvPr id="4" name="Picture 4" descr="C:\Users\Owner\Documents\Hal\Oak Forest\Pictures\2017-18 Gardening\DSC09837.JPG"/>
          <p:cNvPicPr>
            <a:picLocks noChangeAspect="1" noChangeArrowheads="1"/>
          </p:cNvPicPr>
          <p:nvPr/>
        </p:nvPicPr>
        <p:blipFill>
          <a:blip r:embed="rId8" cstate="print"/>
          <a:srcRect l="7381" r="8970"/>
          <a:stretch>
            <a:fillRect/>
          </a:stretch>
        </p:blipFill>
        <p:spPr bwMode="auto">
          <a:xfrm rot="16200000">
            <a:off x="6531768" y="4364832"/>
            <a:ext cx="2590802" cy="2090738"/>
          </a:xfrm>
          <a:prstGeom prst="rect">
            <a:avLst/>
          </a:prstGeom>
          <a:noFill/>
        </p:spPr>
      </p:pic>
      <p:pic>
        <p:nvPicPr>
          <p:cNvPr id="1026" name="Picture 2" descr="C:\Users\Owner\Documents\Hal\Oak Forest\Pictures\2017-18 Gardening\DSC00343.JPG"/>
          <p:cNvPicPr>
            <a:picLocks noChangeAspect="1" noChangeArrowheads="1"/>
          </p:cNvPicPr>
          <p:nvPr/>
        </p:nvPicPr>
        <p:blipFill>
          <a:blip r:embed="rId9" cstate="print"/>
          <a:srcRect l="7236" t="9494" r="13252" b="4993"/>
          <a:stretch>
            <a:fillRect/>
          </a:stretch>
        </p:blipFill>
        <p:spPr bwMode="auto">
          <a:xfrm>
            <a:off x="2895600" y="4495800"/>
            <a:ext cx="3810000" cy="220980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115"/>
    </mc:Choice>
    <mc:Fallback xmlns="">
      <p:transition spd="slow" advTm="64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81000" y="5638800"/>
            <a:ext cx="8458200" cy="838200"/>
          </a:xfrm>
        </p:spPr>
        <p:txBody>
          <a:bodyPr/>
          <a:lstStyle/>
          <a:p>
            <a:r>
              <a:rPr lang="en-US" dirty="0"/>
              <a:t>Know  your way around the garden!</a:t>
            </a:r>
          </a:p>
        </p:txBody>
      </p:sp>
      <p:pic>
        <p:nvPicPr>
          <p:cNvPr id="2050" name="Picture 2" descr="C:\Users\Owner\Documents\Hal\Oak Forest\Pictures\2017-18 Gardening\main garden.jpg"/>
          <p:cNvPicPr>
            <a:picLocks noChangeAspect="1" noChangeArrowheads="1"/>
          </p:cNvPicPr>
          <p:nvPr/>
        </p:nvPicPr>
        <p:blipFill>
          <a:blip r:embed="rId4" cstate="print"/>
          <a:srcRect/>
          <a:stretch>
            <a:fillRect/>
          </a:stretch>
        </p:blipFill>
        <p:spPr bwMode="auto">
          <a:xfrm>
            <a:off x="228600" y="152400"/>
            <a:ext cx="5334000" cy="3352800"/>
          </a:xfrm>
          <a:prstGeom prst="rect">
            <a:avLst/>
          </a:prstGeom>
          <a:noFill/>
        </p:spPr>
      </p:pic>
      <p:pic>
        <p:nvPicPr>
          <p:cNvPr id="2051" name="Picture 3" descr="C:\Users\Owner\Documents\Hal\Oak Forest\Pictures\2017-18 Gardening\DSC09935.JPG"/>
          <p:cNvPicPr>
            <a:picLocks noChangeAspect="1" noChangeArrowheads="1"/>
          </p:cNvPicPr>
          <p:nvPr/>
        </p:nvPicPr>
        <p:blipFill>
          <a:blip r:embed="rId5" cstate="print"/>
          <a:srcRect t="9721" r="16102"/>
          <a:stretch>
            <a:fillRect/>
          </a:stretch>
        </p:blipFill>
        <p:spPr bwMode="auto">
          <a:xfrm>
            <a:off x="1143000" y="3352800"/>
            <a:ext cx="3886200" cy="2395538"/>
          </a:xfrm>
          <a:prstGeom prst="rect">
            <a:avLst/>
          </a:prstGeom>
          <a:noFill/>
        </p:spPr>
      </p:pic>
      <p:pic>
        <p:nvPicPr>
          <p:cNvPr id="2052" name="Picture 4" descr="C:\Users\Owner\Documents\Hal\Oak Forest\Pictures\2017-18 Gardening\2018 slideshow\Krenek\DSC00124.JPG"/>
          <p:cNvPicPr>
            <a:picLocks noChangeAspect="1" noChangeArrowheads="1"/>
          </p:cNvPicPr>
          <p:nvPr/>
        </p:nvPicPr>
        <p:blipFill>
          <a:blip r:embed="rId6" cstate="print"/>
          <a:srcRect/>
          <a:stretch>
            <a:fillRect/>
          </a:stretch>
        </p:blipFill>
        <p:spPr bwMode="auto">
          <a:xfrm>
            <a:off x="5715000" y="1066800"/>
            <a:ext cx="3048000" cy="1862138"/>
          </a:xfrm>
          <a:prstGeom prst="rect">
            <a:avLst/>
          </a:prstGeom>
          <a:noFill/>
        </p:spPr>
      </p:pic>
      <p:pic>
        <p:nvPicPr>
          <p:cNvPr id="2053" name="Picture 5" descr="C:\Users\Owner\Documents\Hal\Oak Forest\Pictures\2017-18 Gardening\2018 slideshow\Krenek\DSC00119.JPG"/>
          <p:cNvPicPr>
            <a:picLocks noChangeAspect="1" noChangeArrowheads="1"/>
          </p:cNvPicPr>
          <p:nvPr/>
        </p:nvPicPr>
        <p:blipFill>
          <a:blip r:embed="rId7" cstate="print"/>
          <a:srcRect/>
          <a:stretch>
            <a:fillRect/>
          </a:stretch>
        </p:blipFill>
        <p:spPr bwMode="auto">
          <a:xfrm>
            <a:off x="5029200" y="3276600"/>
            <a:ext cx="3657600" cy="236220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755"/>
    </mc:Choice>
    <mc:Fallback xmlns="">
      <p:transition spd="slow" advTm="46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Annex Garden</a:t>
            </a:r>
          </a:p>
        </p:txBody>
      </p:sp>
      <p:pic>
        <p:nvPicPr>
          <p:cNvPr id="4" name="Picture 3" descr="Annex garden.JPG"/>
          <p:cNvPicPr>
            <a:picLocks noChangeAspect="1"/>
          </p:cNvPicPr>
          <p:nvPr/>
        </p:nvPicPr>
        <p:blipFill>
          <a:blip r:embed="rId4" cstate="print"/>
          <a:srcRect l="5833" b="9893"/>
          <a:stretch>
            <a:fillRect/>
          </a:stretch>
        </p:blipFill>
        <p:spPr>
          <a:xfrm>
            <a:off x="3962400" y="3124200"/>
            <a:ext cx="4953000" cy="3352800"/>
          </a:xfrm>
          <a:prstGeom prst="rect">
            <a:avLst/>
          </a:prstGeom>
        </p:spPr>
      </p:pic>
      <p:pic>
        <p:nvPicPr>
          <p:cNvPr id="8" name="Picture 7" descr="OFE-2012-13-2013-01-31-10-52-51.jpg"/>
          <p:cNvPicPr>
            <a:picLocks noChangeAspect="1"/>
          </p:cNvPicPr>
          <p:nvPr/>
        </p:nvPicPr>
        <p:blipFill>
          <a:blip r:embed="rId5" cstate="print"/>
          <a:srcRect l="8333" t="11111"/>
          <a:stretch>
            <a:fillRect/>
          </a:stretch>
        </p:blipFill>
        <p:spPr>
          <a:xfrm rot="21197567">
            <a:off x="503025" y="4150373"/>
            <a:ext cx="3352800" cy="2286000"/>
          </a:xfrm>
          <a:prstGeom prst="rect">
            <a:avLst/>
          </a:prstGeom>
        </p:spPr>
      </p:pic>
      <p:pic>
        <p:nvPicPr>
          <p:cNvPr id="11" name="Picture 10" descr="planting potatoes 2.jpg"/>
          <p:cNvPicPr>
            <a:picLocks noChangeAspect="1"/>
          </p:cNvPicPr>
          <p:nvPr/>
        </p:nvPicPr>
        <p:blipFill>
          <a:blip r:embed="rId6" cstate="print"/>
          <a:srcRect l="20370" t="4444" b="16667"/>
          <a:stretch>
            <a:fillRect/>
          </a:stretch>
        </p:blipFill>
        <p:spPr>
          <a:xfrm rot="518228">
            <a:off x="5239060" y="311492"/>
            <a:ext cx="2343150" cy="2971800"/>
          </a:xfrm>
          <a:prstGeom prst="rect">
            <a:avLst/>
          </a:prstGeom>
        </p:spPr>
      </p:pic>
      <p:pic>
        <p:nvPicPr>
          <p:cNvPr id="1026" name="Picture 2"/>
          <p:cNvPicPr>
            <a:picLocks noChangeAspect="1" noChangeArrowheads="1"/>
          </p:cNvPicPr>
          <p:nvPr/>
        </p:nvPicPr>
        <p:blipFill>
          <a:blip r:embed="rId7" cstate="print"/>
          <a:srcRect/>
          <a:stretch>
            <a:fillRect/>
          </a:stretch>
        </p:blipFill>
        <p:spPr bwMode="auto">
          <a:xfrm>
            <a:off x="457200" y="1447800"/>
            <a:ext cx="4648200" cy="2705100"/>
          </a:xfrm>
          <a:prstGeom prst="rect">
            <a:avLst/>
          </a:prstGeom>
          <a:noFill/>
          <a:ln w="9525">
            <a:noFill/>
            <a:miter lim="800000"/>
            <a:headEnd/>
            <a:tailEnd/>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393"/>
    </mc:Choice>
    <mc:Fallback xmlns="">
      <p:transition spd="slow" advTm="5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The orchard</a:t>
            </a:r>
          </a:p>
        </p:txBody>
      </p:sp>
      <p:sp>
        <p:nvSpPr>
          <p:cNvPr id="7" name="Text Placeholder 6"/>
          <p:cNvSpPr>
            <a:spLocks noGrp="1"/>
          </p:cNvSpPr>
          <p:nvPr>
            <p:ph type="body" sz="half" idx="2"/>
          </p:nvPr>
        </p:nvSpPr>
        <p:spPr>
          <a:xfrm>
            <a:off x="381000" y="5533218"/>
            <a:ext cx="5867400" cy="943782"/>
          </a:xfrm>
        </p:spPr>
        <p:txBody>
          <a:bodyPr>
            <a:noAutofit/>
          </a:bodyPr>
          <a:lstStyle/>
          <a:p>
            <a:r>
              <a:rPr lang="en-US" sz="2000" dirty="0"/>
              <a:t>Fruit trees, vegetable beds, Chimney Swift tower,                                        Purple Martin birdhouses, birdfeeders and birdbath                                      along with many native plants are found here.</a:t>
            </a:r>
          </a:p>
        </p:txBody>
      </p:sp>
      <p:pic>
        <p:nvPicPr>
          <p:cNvPr id="4098" name="Picture 2" descr="C:\Users\Owner\Documents\Hal\Oak Forest\Pictures\2016 - 2017 Gardening\Ms. Warnack\DSC08387.JPG"/>
          <p:cNvPicPr>
            <a:picLocks noGrp="1" noChangeAspect="1" noChangeArrowheads="1"/>
          </p:cNvPicPr>
          <p:nvPr>
            <p:ph type="pic" idx="1"/>
          </p:nvPr>
        </p:nvPicPr>
        <p:blipFill>
          <a:blip r:embed="rId4" cstate="print"/>
          <a:srcRect l="35333" r="6000"/>
          <a:stretch>
            <a:fillRect/>
          </a:stretch>
        </p:blipFill>
        <p:spPr bwMode="auto">
          <a:xfrm>
            <a:off x="533400" y="152400"/>
            <a:ext cx="3200400" cy="3810000"/>
          </a:xfrm>
          <a:prstGeom prst="rect">
            <a:avLst/>
          </a:prstGeom>
          <a:noFill/>
        </p:spPr>
      </p:pic>
      <p:pic>
        <p:nvPicPr>
          <p:cNvPr id="4100" name="Picture 4" descr="C:\Users\Owner\Documents\Hal\Oak Forest\Pictures\2016 - 2017 Gardening\Mrs. Krenek\DSC07880.JPG"/>
          <p:cNvPicPr>
            <a:picLocks noChangeAspect="1" noChangeArrowheads="1"/>
          </p:cNvPicPr>
          <p:nvPr/>
        </p:nvPicPr>
        <p:blipFill>
          <a:blip r:embed="rId5" cstate="print"/>
          <a:srcRect l="19802" t="13983" b="17135"/>
          <a:stretch>
            <a:fillRect/>
          </a:stretch>
        </p:blipFill>
        <p:spPr bwMode="auto">
          <a:xfrm rot="16200000">
            <a:off x="5600702" y="3086100"/>
            <a:ext cx="4038601" cy="2590802"/>
          </a:xfrm>
          <a:prstGeom prst="rect">
            <a:avLst/>
          </a:prstGeom>
          <a:noFill/>
        </p:spPr>
      </p:pic>
      <p:pic>
        <p:nvPicPr>
          <p:cNvPr id="4102" name="Picture 6" descr="C:\Users\Owner\Documents\Hal\Oak Forest\Pictures\2016 - 2017 Gardening\Mrs. Krenek\DSC07876.JPG"/>
          <p:cNvPicPr>
            <a:picLocks noChangeAspect="1" noChangeArrowheads="1"/>
          </p:cNvPicPr>
          <p:nvPr/>
        </p:nvPicPr>
        <p:blipFill>
          <a:blip r:embed="rId6" cstate="print"/>
          <a:srcRect l="13236" t="20745" r="17003"/>
          <a:stretch>
            <a:fillRect/>
          </a:stretch>
        </p:blipFill>
        <p:spPr bwMode="auto">
          <a:xfrm>
            <a:off x="6324600" y="533400"/>
            <a:ext cx="2590800" cy="1862138"/>
          </a:xfrm>
          <a:prstGeom prst="rect">
            <a:avLst/>
          </a:prstGeom>
          <a:noFill/>
        </p:spPr>
      </p:pic>
      <p:pic>
        <p:nvPicPr>
          <p:cNvPr id="14" name="Picture 3" descr="C:\Users\Owner\Documents\Hal\Oak Forest\Pictures\2016 - 2017 Gardening\Mrs. Krenek\DSC07872.JPG"/>
          <p:cNvPicPr>
            <a:picLocks noChangeAspect="1" noChangeArrowheads="1"/>
          </p:cNvPicPr>
          <p:nvPr/>
        </p:nvPicPr>
        <p:blipFill>
          <a:blip r:embed="rId7" cstate="print"/>
          <a:srcRect l="29739" r="11002" b="9494"/>
          <a:stretch>
            <a:fillRect/>
          </a:stretch>
        </p:blipFill>
        <p:spPr bwMode="auto">
          <a:xfrm>
            <a:off x="3810000" y="152400"/>
            <a:ext cx="2438400" cy="2667000"/>
          </a:xfrm>
          <a:prstGeom prst="rect">
            <a:avLst/>
          </a:prstGeom>
          <a:noFill/>
        </p:spPr>
      </p:pic>
      <p:pic>
        <p:nvPicPr>
          <p:cNvPr id="3074" name="Picture 2" descr="C:\Users\Owner\Documents\Hal\Oak Forest\Pictures\2017-18 Gardening\2018 slideshow\Krenek\DSC00334.JPG"/>
          <p:cNvPicPr>
            <a:picLocks noChangeAspect="1" noChangeArrowheads="1"/>
          </p:cNvPicPr>
          <p:nvPr/>
        </p:nvPicPr>
        <p:blipFill>
          <a:blip r:embed="rId8" cstate="print"/>
          <a:srcRect l="19237" b="22996"/>
          <a:stretch>
            <a:fillRect/>
          </a:stretch>
        </p:blipFill>
        <p:spPr bwMode="auto">
          <a:xfrm>
            <a:off x="2514600" y="2895600"/>
            <a:ext cx="4038600" cy="2209800"/>
          </a:xfrm>
          <a:prstGeom prst="rect">
            <a:avLst/>
          </a:prstGeom>
          <a:noFill/>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69"/>
    </mc:Choice>
    <mc:Fallback xmlns="">
      <p:transition spd="slow" advTm="1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pPr algn="r"/>
            <a:r>
              <a:rPr lang="en-US" dirty="0"/>
              <a:t>Citrus and other Fruit</a:t>
            </a:r>
          </a:p>
        </p:txBody>
      </p:sp>
      <p:pic>
        <p:nvPicPr>
          <p:cNvPr id="11" name="Picture 10" descr="pears in the orchard.JPG"/>
          <p:cNvPicPr>
            <a:picLocks noChangeAspect="1"/>
          </p:cNvPicPr>
          <p:nvPr/>
        </p:nvPicPr>
        <p:blipFill>
          <a:blip r:embed="rId4" cstate="print"/>
          <a:stretch>
            <a:fillRect/>
          </a:stretch>
        </p:blipFill>
        <p:spPr>
          <a:xfrm>
            <a:off x="228600" y="4648200"/>
            <a:ext cx="2362200" cy="1752600"/>
          </a:xfrm>
          <a:prstGeom prst="rect">
            <a:avLst/>
          </a:prstGeom>
        </p:spPr>
      </p:pic>
      <p:sp>
        <p:nvSpPr>
          <p:cNvPr id="14" name="TextBox 13"/>
          <p:cNvSpPr txBox="1"/>
          <p:nvPr/>
        </p:nvSpPr>
        <p:spPr>
          <a:xfrm>
            <a:off x="685800" y="3962400"/>
            <a:ext cx="2286000" cy="369332"/>
          </a:xfrm>
          <a:prstGeom prst="rect">
            <a:avLst/>
          </a:prstGeom>
          <a:noFill/>
        </p:spPr>
        <p:txBody>
          <a:bodyPr wrap="square" rtlCol="0">
            <a:spAutoFit/>
          </a:bodyPr>
          <a:lstStyle/>
          <a:p>
            <a:r>
              <a:rPr lang="en-US" dirty="0"/>
              <a:t>Lemons</a:t>
            </a:r>
          </a:p>
        </p:txBody>
      </p:sp>
      <p:sp>
        <p:nvSpPr>
          <p:cNvPr id="17" name="TextBox 16"/>
          <p:cNvSpPr txBox="1"/>
          <p:nvPr/>
        </p:nvSpPr>
        <p:spPr>
          <a:xfrm>
            <a:off x="609600" y="6324600"/>
            <a:ext cx="2438400" cy="369332"/>
          </a:xfrm>
          <a:prstGeom prst="rect">
            <a:avLst/>
          </a:prstGeom>
          <a:noFill/>
        </p:spPr>
        <p:txBody>
          <a:bodyPr wrap="square" rtlCol="0">
            <a:spAutoFit/>
          </a:bodyPr>
          <a:lstStyle/>
          <a:p>
            <a:r>
              <a:rPr lang="en-US" dirty="0"/>
              <a:t>Pears</a:t>
            </a:r>
          </a:p>
        </p:txBody>
      </p:sp>
      <p:pic>
        <p:nvPicPr>
          <p:cNvPr id="1026" name="Picture 2" descr="C:\Users\Owner\Documents\Gudrun\Gudruns Pictures\Plant Pictures\vegetables\Vegetables\Citrus\REpublic of Texas oranges.JPG"/>
          <p:cNvPicPr>
            <a:picLocks noChangeAspect="1" noChangeArrowheads="1"/>
          </p:cNvPicPr>
          <p:nvPr/>
        </p:nvPicPr>
        <p:blipFill>
          <a:blip r:embed="rId5" cstate="print"/>
          <a:srcRect l="3333" r="17500" b="4880"/>
          <a:stretch>
            <a:fillRect/>
          </a:stretch>
        </p:blipFill>
        <p:spPr bwMode="auto">
          <a:xfrm>
            <a:off x="3352800" y="3916157"/>
            <a:ext cx="2590800" cy="2286000"/>
          </a:xfrm>
          <a:prstGeom prst="rect">
            <a:avLst/>
          </a:prstGeom>
          <a:noFill/>
        </p:spPr>
      </p:pic>
      <p:sp>
        <p:nvSpPr>
          <p:cNvPr id="18" name="TextBox 17"/>
          <p:cNvSpPr txBox="1"/>
          <p:nvPr/>
        </p:nvSpPr>
        <p:spPr>
          <a:xfrm>
            <a:off x="3980873" y="6202157"/>
            <a:ext cx="1600200" cy="369332"/>
          </a:xfrm>
          <a:prstGeom prst="rect">
            <a:avLst/>
          </a:prstGeom>
          <a:noFill/>
        </p:spPr>
        <p:txBody>
          <a:bodyPr wrap="square" rtlCol="0">
            <a:spAutoFit/>
          </a:bodyPr>
          <a:lstStyle/>
          <a:p>
            <a:r>
              <a:rPr lang="en-US" dirty="0"/>
              <a:t>Oranges</a:t>
            </a:r>
          </a:p>
        </p:txBody>
      </p:sp>
      <p:pic>
        <p:nvPicPr>
          <p:cNvPr id="19" name="Picture 18" descr="fig_.jpg"/>
          <p:cNvPicPr>
            <a:picLocks noChangeAspect="1"/>
          </p:cNvPicPr>
          <p:nvPr/>
        </p:nvPicPr>
        <p:blipFill>
          <a:blip r:embed="rId6" cstate="print"/>
          <a:stretch>
            <a:fillRect/>
          </a:stretch>
        </p:blipFill>
        <p:spPr>
          <a:xfrm>
            <a:off x="6248400" y="1066800"/>
            <a:ext cx="2667000" cy="2209800"/>
          </a:xfrm>
          <a:prstGeom prst="rect">
            <a:avLst/>
          </a:prstGeom>
        </p:spPr>
      </p:pic>
      <p:sp>
        <p:nvSpPr>
          <p:cNvPr id="20" name="TextBox 19"/>
          <p:cNvSpPr txBox="1"/>
          <p:nvPr/>
        </p:nvSpPr>
        <p:spPr>
          <a:xfrm>
            <a:off x="7162800" y="3276600"/>
            <a:ext cx="1371600" cy="369332"/>
          </a:xfrm>
          <a:prstGeom prst="rect">
            <a:avLst/>
          </a:prstGeom>
          <a:noFill/>
        </p:spPr>
        <p:txBody>
          <a:bodyPr wrap="square" rtlCol="0">
            <a:spAutoFit/>
          </a:bodyPr>
          <a:lstStyle/>
          <a:p>
            <a:r>
              <a:rPr lang="en-US" dirty="0"/>
              <a:t>Figs</a:t>
            </a:r>
          </a:p>
        </p:txBody>
      </p:sp>
      <p:pic>
        <p:nvPicPr>
          <p:cNvPr id="1030" name="Picture 6" descr="https://encrypted-tbn1.gstatic.com/images?q=tbn:ANd9GcSQ0xyVLhEw_0m4atB__nGNvxMyrFyLIjlTDrA1E-HTUc3166mg">
            <a:hlinkClick r:id="rId7"/>
          </p:cNvPr>
          <p:cNvPicPr>
            <a:picLocks noChangeAspect="1" noChangeArrowheads="1"/>
          </p:cNvPicPr>
          <p:nvPr/>
        </p:nvPicPr>
        <p:blipFill>
          <a:blip r:embed="rId8" cstate="print"/>
          <a:srcRect l="20800" r="12000" b="6133"/>
          <a:stretch>
            <a:fillRect/>
          </a:stretch>
        </p:blipFill>
        <p:spPr bwMode="auto">
          <a:xfrm>
            <a:off x="3810000" y="1295400"/>
            <a:ext cx="1676400" cy="1524000"/>
          </a:xfrm>
          <a:prstGeom prst="rect">
            <a:avLst/>
          </a:prstGeom>
          <a:noFill/>
        </p:spPr>
      </p:pic>
      <p:sp>
        <p:nvSpPr>
          <p:cNvPr id="22" name="TextBox 21"/>
          <p:cNvSpPr txBox="1"/>
          <p:nvPr/>
        </p:nvSpPr>
        <p:spPr>
          <a:xfrm>
            <a:off x="4114800" y="3112716"/>
            <a:ext cx="1066800" cy="369332"/>
          </a:xfrm>
          <a:prstGeom prst="rect">
            <a:avLst/>
          </a:prstGeom>
          <a:noFill/>
        </p:spPr>
        <p:txBody>
          <a:bodyPr wrap="square" rtlCol="0">
            <a:spAutoFit/>
          </a:bodyPr>
          <a:lstStyle/>
          <a:p>
            <a:r>
              <a:rPr lang="en-US" dirty="0"/>
              <a:t>Grapes</a:t>
            </a:r>
          </a:p>
        </p:txBody>
      </p:sp>
      <p:pic>
        <p:nvPicPr>
          <p:cNvPr id="5122" name="Picture 2" descr="C:\Users\Owner\Documents\Hal\Oak Forest\Pictures\2016 - 2017 Gardening\Ms. Warnack\DSC07910.JPG"/>
          <p:cNvPicPr>
            <a:picLocks noChangeAspect="1" noChangeArrowheads="1"/>
          </p:cNvPicPr>
          <p:nvPr/>
        </p:nvPicPr>
        <p:blipFill>
          <a:blip r:embed="rId9" cstate="print"/>
          <a:srcRect l="22988" t="4993" r="5001"/>
          <a:stretch>
            <a:fillRect/>
          </a:stretch>
        </p:blipFill>
        <p:spPr bwMode="auto">
          <a:xfrm>
            <a:off x="152400" y="1066800"/>
            <a:ext cx="2971800" cy="2743200"/>
          </a:xfrm>
          <a:prstGeom prst="rect">
            <a:avLst/>
          </a:prstGeom>
          <a:noFill/>
        </p:spPr>
      </p:pic>
      <p:pic>
        <p:nvPicPr>
          <p:cNvPr id="5123" name="Picture 3" descr="C:\Users\Owner\Documents\Gudrun\Gudruns Pictures\downloads\Persimmons.jpg"/>
          <p:cNvPicPr>
            <a:picLocks noChangeAspect="1" noChangeArrowheads="1"/>
          </p:cNvPicPr>
          <p:nvPr/>
        </p:nvPicPr>
        <p:blipFill>
          <a:blip r:embed="rId10" cstate="print"/>
          <a:srcRect/>
          <a:stretch>
            <a:fillRect/>
          </a:stretch>
        </p:blipFill>
        <p:spPr bwMode="auto">
          <a:xfrm>
            <a:off x="6781800" y="4648200"/>
            <a:ext cx="2159000" cy="1600200"/>
          </a:xfrm>
          <a:prstGeom prst="rect">
            <a:avLst/>
          </a:prstGeom>
          <a:noFill/>
        </p:spPr>
      </p:pic>
      <p:sp>
        <p:nvSpPr>
          <p:cNvPr id="21" name="TextBox 20"/>
          <p:cNvSpPr txBox="1"/>
          <p:nvPr/>
        </p:nvSpPr>
        <p:spPr>
          <a:xfrm>
            <a:off x="6781800" y="6248400"/>
            <a:ext cx="2209800" cy="369332"/>
          </a:xfrm>
          <a:prstGeom prst="rect">
            <a:avLst/>
          </a:prstGeom>
          <a:noFill/>
        </p:spPr>
        <p:txBody>
          <a:bodyPr wrap="square" rtlCol="0">
            <a:spAutoFit/>
          </a:bodyPr>
          <a:lstStyle/>
          <a:p>
            <a:r>
              <a:rPr lang="en-US" dirty="0"/>
              <a:t>       Persimmons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95"/>
    </mc:Choice>
    <mc:Fallback xmlns="">
      <p:transition spd="slow" advTm="12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Butterfly and hummingbird gardens</a:t>
            </a:r>
          </a:p>
        </p:txBody>
      </p:sp>
      <p:pic>
        <p:nvPicPr>
          <p:cNvPr id="5" name="Picture 4" descr="DSC_7598.JPG"/>
          <p:cNvPicPr>
            <a:picLocks noChangeAspect="1"/>
          </p:cNvPicPr>
          <p:nvPr/>
        </p:nvPicPr>
        <p:blipFill>
          <a:blip r:embed="rId4" cstate="print"/>
          <a:srcRect l="7500" t="16160" r="7500" b="7387"/>
          <a:stretch>
            <a:fillRect/>
          </a:stretch>
        </p:blipFill>
        <p:spPr>
          <a:xfrm>
            <a:off x="2971800" y="4114800"/>
            <a:ext cx="3810000" cy="2438400"/>
          </a:xfrm>
          <a:prstGeom prst="rect">
            <a:avLst/>
          </a:prstGeom>
        </p:spPr>
      </p:pic>
      <p:pic>
        <p:nvPicPr>
          <p:cNvPr id="6" name="Picture 5" descr="placement of sign 2 &amp; 3.JPG"/>
          <p:cNvPicPr>
            <a:picLocks noChangeAspect="1"/>
          </p:cNvPicPr>
          <p:nvPr/>
        </p:nvPicPr>
        <p:blipFill>
          <a:blip r:embed="rId5" cstate="print"/>
          <a:srcRect l="3333" t="11147" b="18667"/>
          <a:stretch>
            <a:fillRect/>
          </a:stretch>
        </p:blipFill>
        <p:spPr>
          <a:xfrm>
            <a:off x="381000" y="1295400"/>
            <a:ext cx="7239000" cy="2895600"/>
          </a:xfrm>
          <a:prstGeom prst="rect">
            <a:avLst/>
          </a:prstGeom>
        </p:spPr>
      </p:pic>
      <p:pic>
        <p:nvPicPr>
          <p:cNvPr id="7" name="Picture 6" descr="11. Monarch Butterfly.jpg"/>
          <p:cNvPicPr>
            <a:picLocks noChangeAspect="1"/>
          </p:cNvPicPr>
          <p:nvPr/>
        </p:nvPicPr>
        <p:blipFill>
          <a:blip r:embed="rId6" cstate="print"/>
          <a:srcRect l="12500" t="27704" r="18333" b="16556"/>
          <a:stretch>
            <a:fillRect/>
          </a:stretch>
        </p:blipFill>
        <p:spPr>
          <a:xfrm rot="2468990">
            <a:off x="1114321" y="4092903"/>
            <a:ext cx="1637165" cy="1453788"/>
          </a:xfrm>
          <a:prstGeom prst="rect">
            <a:avLst/>
          </a:prstGeom>
        </p:spPr>
      </p:pic>
      <p:pic>
        <p:nvPicPr>
          <p:cNvPr id="8" name="Picture 3"/>
          <p:cNvPicPr>
            <a:picLocks noChangeAspect="1" noChangeArrowheads="1"/>
          </p:cNvPicPr>
          <p:nvPr/>
        </p:nvPicPr>
        <p:blipFill>
          <a:blip r:embed="rId7" cstate="print"/>
          <a:srcRect l="33333" t="9527" r="31805" b="9625"/>
          <a:stretch>
            <a:fillRect/>
          </a:stretch>
        </p:blipFill>
        <p:spPr bwMode="auto">
          <a:xfrm rot="589888">
            <a:off x="6903774" y="4024134"/>
            <a:ext cx="1828800" cy="2478501"/>
          </a:xfrm>
          <a:prstGeom prst="rect">
            <a:avLst/>
          </a:prstGeom>
          <a:noFill/>
          <a:ln w="9525">
            <a:noFill/>
            <a:miter lim="800000"/>
            <a:headEnd/>
            <a:tailEnd/>
          </a:ln>
          <a:effectLst/>
        </p:spPr>
      </p:pic>
      <p:pic>
        <p:nvPicPr>
          <p:cNvPr id="9" name="Picture 8" descr="12. MonarchCaterpillar.IMG0070.Drees.jpg"/>
          <p:cNvPicPr>
            <a:picLocks noChangeAspect="1"/>
          </p:cNvPicPr>
          <p:nvPr/>
        </p:nvPicPr>
        <p:blipFill>
          <a:blip r:embed="rId8" cstate="print"/>
          <a:stretch>
            <a:fillRect/>
          </a:stretch>
        </p:blipFill>
        <p:spPr>
          <a:xfrm>
            <a:off x="762000" y="5715000"/>
            <a:ext cx="1828800" cy="914400"/>
          </a:xfrm>
          <a:prstGeom prst="rect">
            <a:avLst/>
          </a:prstGeom>
        </p:spPr>
      </p:pic>
      <p:sp>
        <p:nvSpPr>
          <p:cNvPr id="6148" name="AutoShape 4" descr="data:image/jpeg;base64,/9j/4AAQSkZJRgABAQAAAQABAAD/2wCEAAkGBxQQEBQUEhQSFBAPEBAUFBAUEBQQFA8PFBQWFhQUFBQYHCggGBolHBQUITEhJSkrLjouFx8zODMsNygtLisBCgoKDg0OFxAQGiwcHBwsLCwsLCwsLCwsLCwsLCwsLCwsLCwsLCwsLCwsLCwsLCwsLCwsLCwsLCwsLCw4LCwsLP/AABEIAK0BIwMBIgACEQEDEQH/xAAcAAACAwEBAQEAAAAAAAAAAAABAgADBAUGBwj/xAA7EAACAQIEBAQEAwUIAwAAAAABAgADEQQSITEFQVFhBhMicTJCgZFSobEUYnLB0RUjQ4KS4fDxBxYz/8QAGgEAAwEBAQEAAAAAAAAAAAAAAAECAwQFBv/EACERAQEAAgMBAAMAAwAAAAAAAAABAhEDEiExBEFRFCJh/9oADAMBAAIRAxEAPwD4/AJCIJQMIYskYOIZXGEDNCBFAlirACqywLBDAjWktFhgY2ktBJAFMUxjEaIBeSKYIjPeECKI0DQiCEwWiMLQWjWi2gEAjAQKJYFhsgAjBYQksVIrkFYWELLfLhCSbkkgEtQSBI6rM7U1YgloERRLAJjSS8dTKzIDFSXQRbySdB50iKY7RGnpNAkgkjBoyxBHBgFqiOsRY8ZDDFkvAGkgvBeAG8l4JIgMUw3gMDIRFjkRDEezXhvEvDeBnvAYBGioCQCELLFWIbBVlq041NJeiSLkW1a05YKctWnLUpkmwBJPITO0tqBTkKTs4bgzt8XpHTc/blOnhuEoutge7es/QDSElo615ijg3f4VJ720+83UODOdSQAN7eq3udh956by9PSlwPmc2UeyjSZa9QAHMRUPIG4UeyjSXOM9SMC4WhTXUNUbrm0H2sPzM5uJqqT6UCiaqhLb/bkJTUQSc8f4y7RiJgBhqi0qLTHqFt5JXmki6hx2EqaXsJSwne0JJCRBGaCOsWMsAtEcGIsMCNeSKJIweCLGgSSXktDaBhJDaSAI0QyxhEMQCQQQqIjMolqrFRZcsm0bQLLFWFBLEWRS2KJNVGkSbAEnoJdh8GdM19dlHxH+k7eB4e/Jco+w92cydWnMbWTC8I0BqHKDy5n/AJ2newPDQNgtMcy29vbf7kStadNNXq3bpTBY/wCqWHG0gPTTqMerMqj8rmPrIuYtp8mmNSXPtf7DRR+cyYjiR+RAvdjf+gmWpjm5Iijqb3/1Mf5TBi8X1bMei6D6n+kosrJ9PjMUTrUYm+wAsCffaYKuKzcrAcv95ixFQk3P/UzNUMW2Vu298QJlqVrzMWMQtJu6WlrvKmaAgypzFMT0fzIZnzSR9TVNKmlzSlpuosBEMhjBY4iGMDAlohEUGMDAIZJI9Gizn0qzfwgn9IwSGdvA+HHaxqny06fE5HPTYfX7T0PDeAqhXKgzCx8ypZh+6QTpY9hJuUn0PDrSJ2Vj3CkyNTI3BHuCP1n0Di3FqGHsrVHZ7fEq5VB2OUW9Q7nSdLD5MRhxWS5p3ynMLqHsbA3+H9Irnqbs8OTb5XIZ6Ti3CRc6FHG/ptc3tcgaW5XE89iaDU2KsLEfmOoPMRzKUWaVMYhkJi3lEgEdRAIwiC1ZYsOEoGoQBt16fTnPYYDw6FyAD+8qKSGNtANzc6KNJjnlIcx242C4VcA1DkDfCoF3b6ch7zt/2cgVQB5Y3tvUbux5ewnWXDeWTlQOq3yMQSynmxvbX32kwOFzsWIvlO1xv16frFj77V618UYPAZfVkOm2n5kmWV61+lv4i/5Ca8VQJ732Ja9/a5mdsG37o92A/LWVaIxtUt0H+UD9RKmYn8R/IfnLaqkfMv0F/wCU5eOxQtYMSevaEh5ZahsTichIyre25Ob6iYS0pL3kvNJHPbszC8Q0owMcGV1hKDQgNIS8tKajQ6wlFQTBWOs2VmnPrHWRlFwmaSC8EWjWOZS0cmKxlGQb/wDNZqw+NCf4VNv4rn+czQR7DonjOlvJoe+TWK3Fjyp0Rp+Cc+8F49h004sRvSpH/LaWLxRedFPoTt95yM0cPDYd+hxHDE+qm6DsxP5G89HgeI0HT01ahy/KUUnbRdCOm8+fhob63FweoNiPrC+h7zEYu7egsb7qRlH0IbflzmfiuJr1GUgrlpMW8m2Qsdrk6gkbTlcDxwqHy6p9emVtr7DXrO61DQ3Nh6Sq6Hf5tfp95llMZd6a4zbDxPDPWdaigI+QqVYZ1AOnpHI6tv8AinoPDnFhgMI+HamtXzvUTnyZX5WtfQX2nFpPYZvXuSbDQ2NspX6zUlAtvYE7WOmljYR5c28et+RU4b+nSwOOWqmW2Vk/w2Jy1V65zqD27Tl8T4YlYfCVQ3sQQSjbb/TbnA2DfW23U+kf5r69Z6DgPAVyWq1rFnJCggpsbXYrfW/KcnXre2Nb4/i8mfyPlOMwrUmytvyPJh1Eon1vGeG/2qsadOhUbytGqMqkC+xU2163mOr4QpUiM9JLlgpBvoedgNLfWdOPL57HLlhccrjf0+YidLhvDWqkWB12AFyZ9KfwzQq2p0qdOmxPqIQXdQDfK9tPbTlOphOCLhFKJ/8ARcpuTq5ve9vw9u5kf5EvyJkcrgvAlo4ZDdc+IHpGnwgkEHpqN+/adCsoohaehctme9rBraKB+Fbmw7mMnDXqknMq5WHpXQ/TpOniuDFlDpq1udjof1kT337VRwK+Ha+o9JPxk3UflOjhbKthlOUfK25vroRMlbBIvNkZraE6H6TJWwLhs24O5XQ+80nxdu3UYlviU20Hx8+vaLVp0iPUCdSPi2HXvOdRxeUWZqlu/SczxBxxaS5V1qMu3S4lyJvjHxri1MXWmNdRfoZ5wvM3mRlM0mLG3a8PHBlKmaEpnpbudJaRBj20vCzKn7zchKzUJ3+gGwgLNCTKahj3lNRoUlFUzFVmqq8xO15nlVwLyQXhkKCAiNFMsiwEQmSMFghIgMAEkEkAYGMGlcMAuDkEEHUagz13BeKCsgVrB1yggD4gOf6Txctw2INNgy7jva46RWKxr6Lk0vr6b6fhJ63PeXUhyuSQB21O1zOJw7iQqjTe1z+LTledrD4gFXJzKcoF7Zl201nJyY6ej+PlN6dTCUyV1N7ne1yf9p1sKuU6na5BOwPtr9Ji4QM5VVJZmy2XLYt2Xt9J7HwlwR85etSIVQbLVFzn5ZQeQ6zDDHLKvX5PyOPh4937r+/Xc8LYZko5mKkOAVsCDl/e7yjjPDBUJsNSPt3E9DsJkxNjO24+afMcnLc87nf2+eVeGPnvaxB1INr99JZ5jZgtQh8gIBI0Zel53eK4JtTbT3sT7Ec5ymoBBpc267372Hv9py5XV1SlLi6RKq6ekqBrb5ea1F5juJWmMamTzpk2NvlJ2I7TOOJVFcrYle+hTT9JRhipJVtDcB1O3YjtHx42XxemjFEMpZ1zJc3a2qzn/wBnuDmovdT8p1H+09LTwgprlFvLO/MKeh7d5ixeF8t8yHLe11PwtOzGJ251iB/eINASWtpYT45jsSatV3/ExI7LfQfafS/GbV6qrRRlTOfWWYKMv1nG4D4bo0mviFNTT0AGyZh1jyymKfrx+Ewr1WCorMx5AXnd/wDWKtNVetZFc2AGpPUT0OMxRVstNcgJHpUWuL7XnY495jikgpDzzTGSmtmypp6idhMrzXyT9ps+PPYmlhaaLlpgEDW5zPUbueQnnsdjsz7Anko+FB/WavEmDOHdUzg1CCXy65Ogv13nFGk1wx/Z7mPkXlrm53kvKgYS012zEmUVDGd5lqvJtORVWaZ5aRFyzJZLSR8kkAFopjxbSwFpDJATGCmLGMFoAskeEMOkAQAwimY5eJnvA9GCjnIagHKJYmEU4GIrtcEGxG3ae28F8cw2YJjKZfM3xhn9OunpB29p4rLJtJuMpzKv1PwbEYenTH7OqKja+nQk9TfWdjD4wMdDtvztPzV4b8bV8MbMRUSwGVueX4TfqBp7T7L4e8T0caFamRmsM1K4BQnYFfoZN8RZb69rWr6b7fSZmrk8hp7aQlQ6+nmBv1Ey6i5JHPYRWlIqr4gliCLEDS+30nPz3tlNmUXZiN9xsfrGxjgnXUX19VgQJU5uSGFzoAL6Ae43nNycdyKxlOH+En1EqT7W5+85/EcE1UhRbOF/u3AsL81I6GdlhbMAASAPVyHY9pWHK5fSLAHTNqT19pnjLjfGkunnsHx+pQIp1xa2gbcHqCec3YziyVUsDbbToSbCZOIYcPTIYXTPfcaHlbnOTSoZTdVuuax3vYbG30nRjzWT1fXsHFsWrpkyA1AbsWBbQGwymX4DDGqEGU51OXQW0mbF4Mm5F7fYmdvhtA5UYkqxOl7626SMs0Wabq/BqCG1Qk1DbmAtOcvxPxb9iwz5CoapZEPzvfnfoBGXKKtR6z3RAGax9NhrbWfMPFfHf2vEs66Ul9NNeiDnbvvK48d1PXrP7WN6xYkk3J3MTNMvmxhUnX2TpozQF5SLxgsi5HoHeVFZqVI60pFyDH5cnlzd5MnkyLmNsBpyTf5MkXcbckxTLDEM6IohMF45imMaJJGktGNEEl48F4DRbdYbwXgvAz5v+pM0rvJeAW3gYxM0OaA0IM9J4V4+uHdRVUlQwIqqctSl1ynmNtJ5oGNmis2H6i4DxIPTQ06i1UJ0qAjX+IcjOpjjZDfS+1t7z8v8E8R18JcUajKjG7IDoT17GfXvBvj+liFC1nAqC11a48wfiHRvaR1TXoMW1lsQSOvMzI1U3u2t7W5WHvOjisJ6mcMChGZL8j07TmJUqNmJUlSdjY6+0zqo2NVLW5Ecr6EDrKaqhjmzWfLa17rbtHekxsdcoB9NiNuk5eJc5WYAAE8v1knImOYlSBa1rkA2vOdw83N9dT76CZsViWYgX1NwO57S/hz+oDUW0Om5k5Y+NcPHq8Pw/wAzOzqLaMpHOHE4K1CmfhAfcH5f5aTThKTPhzTOgLb9B0mPxdxKjQwxUuqBF0ufmA00lzGdPWFv+3/Hyf8A8gcdzVnpUTZNA9tiB8s8ZGq1M7FjuzEn6m8Am2OOoVFRLVEVZYsYOscCBRLQJFAoJoVZWgmhJlkmoFhySwCOFmNJR5cE15JJOw8qYhMZpWZ3StALRc0himUNiWi5oCIDGNmzRSYskY2bNBeLaSB7MTBeLJAbNeTNFvJAtnDRs0qvDeB7WBowaVAw3gW3qOA+NcThbAVC9MC3lv61seWs+i+F/GaVSFABY6FeajsL3P5z4os34fFKhFlzKAc2YXzN26SbjCfpMY5GXLcKxNrNpvtrOHi6dkencWBBB0AJ958/w3EqThWpV6iUyhWpR8xi+a3IMTaXft7PSPl16lgNcjCoQOlRD6kPcXEzuGzl06vGsY+GOHYqdKj2N9LlRYe287HB/FtGmoFTDt5uuRwVZGzW6bDmTPleMr4hHzO7uFIKPnzqOYsdpmrY0lLZmzEnnYKnNbd45qT0ZZbfXcT/AORsKmYK+xYW626T5T4t4/8At1bPYhVWwBOv5TjskryxzSYIMdYFEYCVszqZaplIEsUwC5GlqmZwZYryKTWktUzKry0PMqVa1aWq0xK8tSpMrEtd4ZQKkkjQebaVkSxohnbGisiKRHMUygQiAiOYIwS0GWPJaMK7SERyIDAbJlgtGggAtBaGQGACSSS8AIhi3kvGDrLUvKVM0UhJtCxL8pooVnRsysysPmViD9xBTSXpTkWkVnJH0179z3gCzQKUHlzO5EzlJX5es25IRTi7ltj8qQLNppytklTM9s4WMFj5ZLStmQiLHMrJlQLVaOHlAjRUNAqSxasyCOsiyE2ipJMoMkz6wmIysx2iGbrKYI0EcAGS0YSSoRCILRzFjBbQWjGCAIRBaWRYBWYDGMDQMsEJgMAEIkEggDrNdGZqc004E2UpqprMdGbaUwyJcojZLwpLVExtSo8uEU5otDlmVyDM1OVMk2MJSwl45BlKRCs0ssrcTSZHGV5QZoqzLzm0UsWOIKYlyLFaKXLDLMkmWRtKu8kfJJDYf//Z">
            <a:hlinkClick r:id="rId9"/>
          </p:cNvPr>
          <p:cNvSpPr>
            <a:spLocks noChangeAspect="1" noChangeArrowheads="1"/>
          </p:cNvSpPr>
          <p:nvPr/>
        </p:nvSpPr>
        <p:spPr bwMode="auto">
          <a:xfrm>
            <a:off x="38100" y="-1157288"/>
            <a:ext cx="4048125" cy="24193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data:image/jpeg;base64,/9j/4AAQSkZJRgABAQAAAQABAAD/2wCEAAkGBxQQEBQUEhQSFBAPEBAUFBAUEBQQFA8PFBQWFhQUFBQYHCggGBolHBQUITEhJSkrLjouFx8zODMsNygtLisBCgoKDg0OFxAQGiwcHBwsLCwsLCwsLCwsLCwsLCwsLCwsLCwsLCwsLCwsLCwsLCwsLCwsLCwsLCwsLCw4LCwsLP/AABEIAK0BIwMBIgACEQEDEQH/xAAcAAACAwEBAQEAAAAAAAAAAAABAgADBAUGBwj/xAA7EAACAQIEBAQEAwUIAwAAAAABAgADEQQSITEFQVFhBhMicTJCgZFSobEUYnLB0RUjQ4KS4fDxBxYz/8QAGgEAAwEBAQEAAAAAAAAAAAAAAAECAwQFBv/EACERAQEAAgMBAAMAAwAAAAAAAAABAhEDEiExBEFRFCJh/9oADAMBAAIRAxEAPwD4/AJCIJQMIYskYOIZXGEDNCBFAlirACqywLBDAjWktFhgY2ktBJAFMUxjEaIBeSKYIjPeECKI0DQiCEwWiMLQWjWi2gEAjAQKJYFhsgAjBYQksVIrkFYWELLfLhCSbkkgEtQSBI6rM7U1YgloERRLAJjSS8dTKzIDFSXQRbySdB50iKY7RGnpNAkgkjBoyxBHBgFqiOsRY8ZDDFkvAGkgvBeAG8l4JIgMUw3gMDIRFjkRDEezXhvEvDeBnvAYBGioCQCELLFWIbBVlq041NJeiSLkW1a05YKctWnLUpkmwBJPITO0tqBTkKTs4bgzt8XpHTc/blOnhuEoutge7es/QDSElo615ijg3f4VJ720+83UODOdSQAN7eq3udh956by9PSlwPmc2UeyjSZa9QAHMRUPIG4UeyjSXOM9SMC4WhTXUNUbrm0H2sPzM5uJqqT6UCiaqhLb/bkJTUQSc8f4y7RiJgBhqi0qLTHqFt5JXmki6hx2EqaXsJSwne0JJCRBGaCOsWMsAtEcGIsMCNeSKJIweCLGgSSXktDaBhJDaSAI0QyxhEMQCQQQqIjMolqrFRZcsm0bQLLFWFBLEWRS2KJNVGkSbAEnoJdh8GdM19dlHxH+k7eB4e/Jco+w92cydWnMbWTC8I0BqHKDy5n/AJ2newPDQNgtMcy29vbf7kStadNNXq3bpTBY/wCqWHG0gPTTqMerMqj8rmPrIuYtp8mmNSXPtf7DRR+cyYjiR+RAvdjf+gmWpjm5Iijqb3/1Mf5TBi8X1bMei6D6n+kosrJ9PjMUTrUYm+wAsCffaYKuKzcrAcv95ixFQk3P/UzNUMW2Vu298QJlqVrzMWMQtJu6WlrvKmaAgypzFMT0fzIZnzSR9TVNKmlzSlpuosBEMhjBY4iGMDAlohEUGMDAIZJI9Gizn0qzfwgn9IwSGdvA+HHaxqny06fE5HPTYfX7T0PDeAqhXKgzCx8ypZh+6QTpY9hJuUn0PDrSJ2Vj3CkyNTI3BHuCP1n0Di3FqGHsrVHZ7fEq5VB2OUW9Q7nSdLD5MRhxWS5p3ynMLqHsbA3+H9Irnqbs8OTb5XIZ6Ti3CRc6FHG/ptc3tcgaW5XE89iaDU2KsLEfmOoPMRzKUWaVMYhkJi3lEgEdRAIwiC1ZYsOEoGoQBt16fTnPYYDw6FyAD+8qKSGNtANzc6KNJjnlIcx242C4VcA1DkDfCoF3b6ch7zt/2cgVQB5Y3tvUbux5ewnWXDeWTlQOq3yMQSynmxvbX32kwOFzsWIvlO1xv16frFj77V618UYPAZfVkOm2n5kmWV61+lv4i/5Ca8VQJ732Ja9/a5mdsG37o92A/LWVaIxtUt0H+UD9RKmYn8R/IfnLaqkfMv0F/wCU5eOxQtYMSevaEh5ZahsTichIyre25Ob6iYS0pL3kvNJHPbszC8Q0owMcGV1hKDQgNIS8tKajQ6wlFQTBWOs2VmnPrHWRlFwmaSC8EWjWOZS0cmKxlGQb/wDNZqw+NCf4VNv4rn+czQR7DonjOlvJoe+TWK3Fjyp0Rp+Cc+8F49h004sRvSpH/LaWLxRedFPoTt95yM0cPDYd+hxHDE+qm6DsxP5G89HgeI0HT01ahy/KUUnbRdCOm8+fhob63FweoNiPrC+h7zEYu7egsb7qRlH0IbflzmfiuJr1GUgrlpMW8m2Qsdrk6gkbTlcDxwqHy6p9emVtr7DXrO61DQ3Nh6Sq6Hf5tfp95llMZd6a4zbDxPDPWdaigI+QqVYZ1AOnpHI6tv8AinoPDnFhgMI+HamtXzvUTnyZX5WtfQX2nFpPYZvXuSbDQ2NspX6zUlAtvYE7WOmljYR5c28et+RU4b+nSwOOWqmW2Vk/w2Jy1V65zqD27Tl8T4YlYfCVQ3sQQSjbb/TbnA2DfW23U+kf5r69Z6DgPAVyWq1rFnJCggpsbXYrfW/KcnXre2Nb4/i8mfyPlOMwrUmytvyPJh1Eon1vGeG/2qsadOhUbytGqMqkC+xU2163mOr4QpUiM9JLlgpBvoedgNLfWdOPL57HLlhccrjf0+YidLhvDWqkWB12AFyZ9KfwzQq2p0qdOmxPqIQXdQDfK9tPbTlOphOCLhFKJ/8ARcpuTq5ve9vw9u5kf5EvyJkcrgvAlo4ZDdc+IHpGnwgkEHpqN+/adCsoohaehctme9rBraKB+Fbmw7mMnDXqknMq5WHpXQ/TpOniuDFlDpq1udjof1kT337VRwK+Ha+o9JPxk3UflOjhbKthlOUfK25vroRMlbBIvNkZraE6H6TJWwLhs24O5XQ+80nxdu3UYlviU20Hx8+vaLVp0iPUCdSPi2HXvOdRxeUWZqlu/SczxBxxaS5V1qMu3S4lyJvjHxri1MXWmNdRfoZ5wvM3mRlM0mLG3a8PHBlKmaEpnpbudJaRBj20vCzKn7zchKzUJ3+gGwgLNCTKahj3lNRoUlFUzFVmqq8xO15nlVwLyQXhkKCAiNFMsiwEQmSMFghIgMAEkEkAYGMGlcMAuDkEEHUagz13BeKCsgVrB1yggD4gOf6Txctw2INNgy7jva46RWKxr6Lk0vr6b6fhJ63PeXUhyuSQB21O1zOJw7iQqjTe1z+LTledrD4gFXJzKcoF7Zl201nJyY6ej+PlN6dTCUyV1N7ne1yf9p1sKuU6na5BOwPtr9Ji4QM5VVJZmy2XLYt2Xt9J7HwlwR85etSIVQbLVFzn5ZQeQ6zDDHLKvX5PyOPh4937r+/Xc8LYZko5mKkOAVsCDl/e7yjjPDBUJsNSPt3E9DsJkxNjO24+afMcnLc87nf2+eVeGPnvaxB1INr99JZ5jZgtQh8gIBI0Zel53eK4JtTbT3sT7Ec5ymoBBpc267372Hv9py5XV1SlLi6RKq6ekqBrb5ea1F5juJWmMamTzpk2NvlJ2I7TOOJVFcrYle+hTT9JRhipJVtDcB1O3YjtHx42XxemjFEMpZ1zJc3a2qzn/wBnuDmovdT8p1H+09LTwgprlFvLO/MKeh7d5ixeF8t8yHLe11PwtOzGJ251iB/eINASWtpYT45jsSatV3/ExI7LfQfafS/GbV6qrRRlTOfWWYKMv1nG4D4bo0mviFNTT0AGyZh1jyymKfrx+Ewr1WCorMx5AXnd/wDWKtNVetZFc2AGpPUT0OMxRVstNcgJHpUWuL7XnY495jikgpDzzTGSmtmypp6idhMrzXyT9ps+PPYmlhaaLlpgEDW5zPUbueQnnsdjsz7Anko+FB/WavEmDOHdUzg1CCXy65Ogv13nFGk1wx/Z7mPkXlrm53kvKgYS012zEmUVDGd5lqvJtORVWaZ5aRFyzJZLSR8kkAFopjxbSwFpDJATGCmLGMFoAskeEMOkAQAwimY5eJnvA9GCjnIagHKJYmEU4GIrtcEGxG3ae28F8cw2YJjKZfM3xhn9OunpB29p4rLJtJuMpzKv1PwbEYenTH7OqKja+nQk9TfWdjD4wMdDtvztPzV4b8bV8MbMRUSwGVueX4TfqBp7T7L4e8T0caFamRmsM1K4BQnYFfoZN8RZb69rWr6b7fSZmrk8hp7aQlQ6+nmBv1Ey6i5JHPYRWlIqr4gliCLEDS+30nPz3tlNmUXZiN9xsfrGxjgnXUX19VgQJU5uSGFzoAL6Ae43nNycdyKxlOH+En1EqT7W5+85/EcE1UhRbOF/u3AsL81I6GdlhbMAASAPVyHY9pWHK5fSLAHTNqT19pnjLjfGkunnsHx+pQIp1xa2gbcHqCec3YziyVUsDbbToSbCZOIYcPTIYXTPfcaHlbnOTSoZTdVuuax3vYbG30nRjzWT1fXsHFsWrpkyA1AbsWBbQGwymX4DDGqEGU51OXQW0mbF4Mm5F7fYmdvhtA5UYkqxOl7626SMs0Wabq/BqCG1Qk1DbmAtOcvxPxb9iwz5CoapZEPzvfnfoBGXKKtR6z3RAGax9NhrbWfMPFfHf2vEs66Ul9NNeiDnbvvK48d1PXrP7WN6xYkk3J3MTNMvmxhUnX2TpozQF5SLxgsi5HoHeVFZqVI60pFyDH5cnlzd5MnkyLmNsBpyTf5MkXcbckxTLDEM6IohMF45imMaJJGktGNEEl48F4DRbdYbwXgvAz5v+pM0rvJeAW3gYxM0OaA0IM9J4V4+uHdRVUlQwIqqctSl1ynmNtJ5oGNmis2H6i4DxIPTQ06i1UJ0qAjX+IcjOpjjZDfS+1t7z8v8E8R18JcUajKjG7IDoT17GfXvBvj+liFC1nAqC11a48wfiHRvaR1TXoMW1lsQSOvMzI1U3u2t7W5WHvOjisJ6mcMChGZL8j07TmJUqNmJUlSdjY6+0zqo2NVLW5Ecr6EDrKaqhjmzWfLa17rbtHekxsdcoB9NiNuk5eJc5WYAAE8v1knImOYlSBa1rkA2vOdw83N9dT76CZsViWYgX1NwO57S/hz+oDUW0Om5k5Y+NcPHq8Pw/wAzOzqLaMpHOHE4K1CmfhAfcH5f5aTThKTPhzTOgLb9B0mPxdxKjQwxUuqBF0ufmA00lzGdPWFv+3/Hyf8A8gcdzVnpUTZNA9tiB8s8ZGq1M7FjuzEn6m8Am2OOoVFRLVEVZYsYOscCBRLQJFAoJoVZWgmhJlkmoFhySwCOFmNJR5cE15JJOw8qYhMZpWZ3StALRc0himUNiWi5oCIDGNmzRSYskY2bNBeLaSB7MTBeLJAbNeTNFvJAtnDRs0qvDeB7WBowaVAw3gW3qOA+NcThbAVC9MC3lv61seWs+i+F/GaVSFABY6FeajsL3P5z4os34fFKhFlzKAc2YXzN26SbjCfpMY5GXLcKxNrNpvtrOHi6dkencWBBB0AJ958/w3EqThWpV6iUyhWpR8xi+a3IMTaXft7PSPl16lgNcjCoQOlRD6kPcXEzuGzl06vGsY+GOHYqdKj2N9LlRYe287HB/FtGmoFTDt5uuRwVZGzW6bDmTPleMr4hHzO7uFIKPnzqOYsdpmrY0lLZmzEnnYKnNbd45qT0ZZbfXcT/AORsKmYK+xYW626T5T4t4/8At1bPYhVWwBOv5TjskryxzSYIMdYFEYCVszqZaplIEsUwC5GlqmZwZYryKTWktUzKry0PMqVa1aWq0xK8tSpMrEtd4ZQKkkjQebaVkSxohnbGisiKRHMUygQiAiOYIwS0GWPJaMK7SERyIDAbJlgtGggAtBaGQGACSSS8AIhi3kvGDrLUvKVM0UhJtCxL8pooVnRsysysPmViD9xBTSXpTkWkVnJH0179z3gCzQKUHlzO5EzlJX5es25IRTi7ltj8qQLNppytklTM9s4WMFj5ZLStmQiLHMrJlQLVaOHlAjRUNAqSxasyCOsiyE2ipJMoMkz6wmIysx2iGbrKYI0EcAGS0YSSoRCILRzFjBbQWjGCAIRBaWRYBWYDGMDQMsEJgMAEIkEggDrNdGZqc004E2UpqprMdGbaUwyJcojZLwpLVExtSo8uEU5otDlmVyDM1OVMk2MJSwl45BlKRCs0ssrcTSZHGV5QZoqzLzm0UsWOIKYlyLFaKXLDLMkmWRtKu8kfJJDYf//Z">
            <a:hlinkClick r:id="rId9"/>
          </p:cNvPr>
          <p:cNvSpPr>
            <a:spLocks noChangeAspect="1" noChangeArrowheads="1"/>
          </p:cNvSpPr>
          <p:nvPr/>
        </p:nvSpPr>
        <p:spPr bwMode="auto">
          <a:xfrm>
            <a:off x="38100" y="-1157288"/>
            <a:ext cx="4048125" cy="24193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52" name="Picture 8" descr="Ruby-throated Hummingbird Photo"/>
          <p:cNvPicPr>
            <a:picLocks noChangeAspect="1" noChangeArrowheads="1"/>
          </p:cNvPicPr>
          <p:nvPr/>
        </p:nvPicPr>
        <p:blipFill>
          <a:blip r:embed="rId10" cstate="print"/>
          <a:srcRect t="9524" b="4762"/>
          <a:stretch>
            <a:fillRect/>
          </a:stretch>
        </p:blipFill>
        <p:spPr bwMode="auto">
          <a:xfrm rot="20690319">
            <a:off x="7315200" y="1676400"/>
            <a:ext cx="1552575" cy="1295400"/>
          </a:xfrm>
          <a:prstGeom prst="rect">
            <a:avLst/>
          </a:prstGeom>
          <a:noFill/>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744"/>
    </mc:Choice>
    <mc:Fallback xmlns="">
      <p:transition spd="slow" advTm="5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t>The East Side natural area</a:t>
            </a:r>
          </a:p>
        </p:txBody>
      </p:sp>
      <p:sp>
        <p:nvSpPr>
          <p:cNvPr id="5" name="Text Placeholder 4"/>
          <p:cNvSpPr>
            <a:spLocks noGrp="1"/>
          </p:cNvSpPr>
          <p:nvPr>
            <p:ph type="body" idx="2"/>
          </p:nvPr>
        </p:nvSpPr>
        <p:spPr>
          <a:xfrm>
            <a:off x="457201" y="609600"/>
            <a:ext cx="2362200" cy="4800600"/>
          </a:xfrm>
        </p:spPr>
        <p:txBody>
          <a:bodyPr>
            <a:normAutofit/>
          </a:bodyPr>
          <a:lstStyle/>
          <a:p>
            <a:r>
              <a:rPr lang="en-US" sz="1800" b="1" dirty="0"/>
              <a:t>It’s a buffer for the school from the shopping center</a:t>
            </a:r>
          </a:p>
          <a:p>
            <a:endParaRPr lang="en-US" sz="1800" b="1" dirty="0"/>
          </a:p>
          <a:p>
            <a:r>
              <a:rPr lang="en-US" sz="1800" b="1" dirty="0"/>
              <a:t>Lots of native trees and shrubs</a:t>
            </a:r>
          </a:p>
          <a:p>
            <a:endParaRPr lang="en-US" sz="1800" b="1" dirty="0"/>
          </a:p>
          <a:p>
            <a:r>
              <a:rPr lang="en-US" sz="1800" b="1" dirty="0"/>
              <a:t>Home to lots of birds and creatures</a:t>
            </a:r>
          </a:p>
          <a:p>
            <a:endParaRPr lang="en-US" sz="1800" b="1" dirty="0"/>
          </a:p>
          <a:p>
            <a:r>
              <a:rPr lang="en-US" sz="1800" b="1" dirty="0"/>
              <a:t>Paper Retriever is located here</a:t>
            </a:r>
          </a:p>
          <a:p>
            <a:endParaRPr lang="en-US" sz="1800" b="1" dirty="0"/>
          </a:p>
          <a:p>
            <a:r>
              <a:rPr lang="en-US" sz="1800" b="1" dirty="0"/>
              <a:t>Leaf drop-off area</a:t>
            </a:r>
          </a:p>
        </p:txBody>
      </p:sp>
      <p:pic>
        <p:nvPicPr>
          <p:cNvPr id="7" name="Picture 6" descr="DSC_9574.JPG"/>
          <p:cNvPicPr>
            <a:picLocks noChangeAspect="1"/>
          </p:cNvPicPr>
          <p:nvPr/>
        </p:nvPicPr>
        <p:blipFill>
          <a:blip r:embed="rId4" cstate="print"/>
          <a:stretch>
            <a:fillRect/>
          </a:stretch>
        </p:blipFill>
        <p:spPr>
          <a:xfrm>
            <a:off x="3048000" y="2895600"/>
            <a:ext cx="2743200" cy="2506494"/>
          </a:xfrm>
          <a:prstGeom prst="rect">
            <a:avLst/>
          </a:prstGeom>
        </p:spPr>
      </p:pic>
      <p:pic>
        <p:nvPicPr>
          <p:cNvPr id="9" name="Picture 8" descr="DSC_7616.JPG"/>
          <p:cNvPicPr>
            <a:picLocks noChangeAspect="1"/>
          </p:cNvPicPr>
          <p:nvPr/>
        </p:nvPicPr>
        <p:blipFill>
          <a:blip r:embed="rId5" cstate="print"/>
          <a:srcRect l="16009" r="39167" b="7212"/>
          <a:stretch>
            <a:fillRect/>
          </a:stretch>
        </p:blipFill>
        <p:spPr>
          <a:xfrm>
            <a:off x="3276600" y="228600"/>
            <a:ext cx="2133600" cy="2514600"/>
          </a:xfrm>
          <a:prstGeom prst="rect">
            <a:avLst/>
          </a:prstGeom>
        </p:spPr>
      </p:pic>
      <p:pic>
        <p:nvPicPr>
          <p:cNvPr id="10" name="Picture 1" descr="C:\Users\Owner\Documents\Hal\Oak Forest\Pictures\2013-2014 Gardening Photos\2014 Krenek's pics\Hal recycling leaves with kids.JPG"/>
          <p:cNvPicPr>
            <a:picLocks noChangeAspect="1" noChangeArrowheads="1"/>
          </p:cNvPicPr>
          <p:nvPr/>
        </p:nvPicPr>
        <p:blipFill>
          <a:blip r:embed="rId6" cstate="print"/>
          <a:srcRect/>
          <a:stretch>
            <a:fillRect/>
          </a:stretch>
        </p:blipFill>
        <p:spPr bwMode="auto">
          <a:xfrm>
            <a:off x="5638800" y="228600"/>
            <a:ext cx="3352800" cy="2514600"/>
          </a:xfrm>
          <a:prstGeom prst="rect">
            <a:avLst/>
          </a:prstGeom>
          <a:noFill/>
        </p:spPr>
      </p:pic>
      <p:pic>
        <p:nvPicPr>
          <p:cNvPr id="12" name="Content Placeholder 3" descr="DSC_0580.JPG"/>
          <p:cNvPicPr>
            <a:picLocks noGrp="1" noChangeAspect="1"/>
          </p:cNvPicPr>
          <p:nvPr>
            <p:ph sz="half" idx="1"/>
          </p:nvPr>
        </p:nvPicPr>
        <p:blipFill>
          <a:blip r:embed="rId7" cstate="print"/>
          <a:stretch>
            <a:fillRect/>
          </a:stretch>
        </p:blipFill>
        <p:spPr>
          <a:xfrm>
            <a:off x="5943600" y="3124200"/>
            <a:ext cx="3048000" cy="2346726"/>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809"/>
    </mc:Choice>
    <mc:Fallback xmlns="">
      <p:transition spd="slow" advTm="56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486400"/>
            <a:ext cx="8458200" cy="1066800"/>
          </a:xfrm>
        </p:spPr>
        <p:txBody>
          <a:bodyPr>
            <a:noAutofit/>
          </a:bodyPr>
          <a:lstStyle/>
          <a:p>
            <a:r>
              <a:rPr lang="en-US" sz="3200" dirty="0"/>
              <a:t>             5</a:t>
            </a:r>
            <a:r>
              <a:rPr lang="en-US" sz="3200" baseline="30000" dirty="0"/>
              <a:t>th</a:t>
            </a:r>
            <a:r>
              <a:rPr lang="en-US" sz="3200" dirty="0"/>
              <a:t> grade gardening is great!</a:t>
            </a:r>
          </a:p>
        </p:txBody>
      </p:sp>
      <p:sp>
        <p:nvSpPr>
          <p:cNvPr id="7" name="Text Placeholder 6"/>
          <p:cNvSpPr>
            <a:spLocks noGrp="1"/>
          </p:cNvSpPr>
          <p:nvPr>
            <p:ph type="body" idx="2"/>
          </p:nvPr>
        </p:nvSpPr>
        <p:spPr>
          <a:xfrm>
            <a:off x="457200" y="609600"/>
            <a:ext cx="2819400" cy="4800600"/>
          </a:xfrm>
        </p:spPr>
        <p:txBody>
          <a:bodyPr>
            <a:noAutofit/>
          </a:bodyPr>
          <a:lstStyle/>
          <a:p>
            <a:r>
              <a:rPr lang="en-US" sz="2400" b="1" dirty="0"/>
              <a:t>Rules for good gardening:</a:t>
            </a:r>
          </a:p>
          <a:p>
            <a:pPr marL="457200" indent="-457200">
              <a:buFont typeface="+mj-lt"/>
              <a:buAutoNum type="arabicPeriod"/>
            </a:pPr>
            <a:r>
              <a:rPr lang="en-US" sz="2000" b="1" dirty="0"/>
              <a:t>Listen to instructions</a:t>
            </a:r>
          </a:p>
          <a:p>
            <a:pPr marL="457200" indent="-457200">
              <a:buFont typeface="+mj-lt"/>
              <a:buAutoNum type="arabicPeriod"/>
            </a:pPr>
            <a:r>
              <a:rPr lang="en-US" sz="2000" b="1" dirty="0"/>
              <a:t>Learn</a:t>
            </a:r>
          </a:p>
          <a:p>
            <a:pPr marL="457200" indent="-457200">
              <a:buFont typeface="+mj-lt"/>
              <a:buAutoNum type="arabicPeriod"/>
            </a:pPr>
            <a:r>
              <a:rPr lang="en-US" sz="2000" b="1" dirty="0"/>
              <a:t>Respect others</a:t>
            </a:r>
          </a:p>
          <a:p>
            <a:pPr marL="457200" indent="-457200">
              <a:buFont typeface="+mj-lt"/>
              <a:buAutoNum type="arabicPeriod"/>
            </a:pPr>
            <a:r>
              <a:rPr lang="en-US" sz="2000" b="1" dirty="0"/>
              <a:t>Cooperate</a:t>
            </a:r>
          </a:p>
          <a:p>
            <a:pPr marL="457200" indent="-457200">
              <a:buFont typeface="+mj-lt"/>
              <a:buAutoNum type="arabicPeriod"/>
            </a:pPr>
            <a:r>
              <a:rPr lang="en-US" sz="2000" b="1" dirty="0"/>
              <a:t>Help your classmates </a:t>
            </a:r>
          </a:p>
          <a:p>
            <a:pPr marL="457200" indent="-457200">
              <a:buFont typeface="+mj-lt"/>
              <a:buAutoNum type="arabicPeriod"/>
            </a:pPr>
            <a:r>
              <a:rPr lang="en-US" sz="2000" b="1" dirty="0"/>
              <a:t>Reap the harvest</a:t>
            </a:r>
          </a:p>
          <a:p>
            <a:pPr marL="457200" indent="-457200">
              <a:buFont typeface="+mj-lt"/>
              <a:buAutoNum type="arabicPeriod"/>
            </a:pPr>
            <a:r>
              <a:rPr lang="en-US" sz="2000" b="1" dirty="0"/>
              <a:t>Be safe!!</a:t>
            </a:r>
          </a:p>
          <a:p>
            <a:pPr marL="457200" indent="-457200">
              <a:buAutoNum type="arabicPeriod"/>
            </a:pPr>
            <a:r>
              <a:rPr lang="en-US" sz="2000" b="1" dirty="0"/>
              <a:t>Have fun!</a:t>
            </a:r>
          </a:p>
        </p:txBody>
      </p:sp>
      <p:sp>
        <p:nvSpPr>
          <p:cNvPr id="6" name="Content Placeholder 5"/>
          <p:cNvSpPr>
            <a:spLocks noGrp="1"/>
          </p:cNvSpPr>
          <p:nvPr>
            <p:ph sz="half" idx="1"/>
          </p:nvPr>
        </p:nvSpPr>
        <p:spPr>
          <a:xfrm>
            <a:off x="3575050" y="304800"/>
            <a:ext cx="5340350" cy="5105400"/>
          </a:xfrm>
        </p:spPr>
        <p:txBody>
          <a:bodyPr/>
          <a:lstStyle/>
          <a:p>
            <a:pPr>
              <a:buNone/>
            </a:pPr>
            <a:r>
              <a:rPr lang="en-US" b="1" dirty="0"/>
              <a:t>Grow knowledge, cooperation and produce!</a:t>
            </a:r>
          </a:p>
          <a:p>
            <a:pPr>
              <a:buNone/>
            </a:pPr>
            <a:endParaRPr lang="en-US" dirty="0"/>
          </a:p>
        </p:txBody>
      </p:sp>
      <p:pic>
        <p:nvPicPr>
          <p:cNvPr id="8" name="Picture 7" descr="more onions.jpg"/>
          <p:cNvPicPr>
            <a:picLocks noChangeAspect="1"/>
          </p:cNvPicPr>
          <p:nvPr/>
        </p:nvPicPr>
        <p:blipFill>
          <a:blip r:embed="rId4" cstate="print"/>
          <a:srcRect t="22222"/>
          <a:stretch>
            <a:fillRect/>
          </a:stretch>
        </p:blipFill>
        <p:spPr>
          <a:xfrm>
            <a:off x="3048000" y="1676400"/>
            <a:ext cx="5943600" cy="3733800"/>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778"/>
    </mc:Choice>
    <mc:Fallback xmlns="">
      <p:transition spd="slow" advTm="141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827"/>
            <a:ext cx="8458200" cy="520700"/>
          </a:xfrm>
        </p:spPr>
        <p:txBody>
          <a:bodyPr>
            <a:noAutofit/>
          </a:bodyPr>
          <a:lstStyle/>
          <a:p>
            <a:r>
              <a:rPr lang="en-US" sz="2400" smtClean="0"/>
              <a:t>In the Home and the Classroom!</a:t>
            </a:r>
            <a:br>
              <a:rPr lang="en-US" sz="2400" smtClean="0"/>
            </a:br>
            <a:endParaRPr lang="en-US" sz="2400" dirty="0"/>
          </a:p>
        </p:txBody>
      </p:sp>
      <p:sp>
        <p:nvSpPr>
          <p:cNvPr id="4" name="Content Placeholder 3"/>
          <p:cNvSpPr>
            <a:spLocks noGrp="1"/>
          </p:cNvSpPr>
          <p:nvPr>
            <p:ph sz="half" idx="1"/>
          </p:nvPr>
        </p:nvSpPr>
        <p:spPr>
          <a:xfrm>
            <a:off x="762000" y="914400"/>
            <a:ext cx="7772400" cy="5715000"/>
          </a:xfrm>
        </p:spPr>
        <p:txBody>
          <a:bodyPr>
            <a:normAutofit/>
          </a:bodyPr>
          <a:lstStyle/>
          <a:p>
            <a:pPr marL="457200" lvl="1" indent="0">
              <a:buNone/>
            </a:pPr>
            <a:r>
              <a:rPr lang="en-US" dirty="0" smtClean="0">
                <a:solidFill>
                  <a:schemeClr val="tx1"/>
                </a:solidFill>
                <a:hlinkMouseOver r:id="" action="ppaction://hlinkshowjump?jump=nextslide"/>
              </a:rPr>
              <a:t>OFEGrowers.org – </a:t>
            </a:r>
            <a:r>
              <a:rPr lang="en-US" sz="1800" dirty="0" smtClean="0">
                <a:solidFill>
                  <a:schemeClr val="tx1"/>
                </a:solidFill>
                <a:hlinkMouseOver r:id="" action="ppaction://hlinkshowjump?jump=nextslide"/>
              </a:rPr>
              <a:t>a Resources at your command</a:t>
            </a:r>
            <a:endParaRPr lang="en-US" sz="1800" dirty="0" smtClean="0">
              <a:solidFill>
                <a:schemeClr val="tx1"/>
              </a:solidFill>
              <a:hlinkClick r:id="rId6" action="ppaction://hlinkfile">
                <a:snd r:embed="rId5" name="bomb.wav"/>
              </a:hlinkClick>
              <a:hlinkMouseOver r:id="" action="ppaction://hlinkshowjump?jump=nextslide"/>
            </a:endParaRPr>
          </a:p>
          <a:p>
            <a:pPr marL="914400" lvl="2" indent="0">
              <a:buNone/>
            </a:pPr>
            <a:r>
              <a:rPr lang="en-US" dirty="0" smtClean="0">
                <a:hlinkClick r:id="rId6" action="ppaction://hlinkfile">
                  <a:snd r:embed="rId5" name="bomb.wav"/>
                </a:hlinkClick>
                <a:hlinkMouseOver r:id="" action="ppaction://hlinkshowjump?jump=nextslide"/>
              </a:rPr>
              <a:t> Teaching and Reference manual- </a:t>
            </a:r>
            <a:endParaRPr lang="en-US" sz="600" dirty="0" smtClean="0">
              <a:solidFill>
                <a:schemeClr val="tx1"/>
              </a:solidFill>
              <a:hlinkClick r:id="rId6" action="ppaction://hlinkfile">
                <a:snd r:embed="rId5" name="bomb.wav"/>
              </a:hlinkClick>
              <a:hlinkMouseOver r:id="" action="ppaction://hlinkshowjump?jump=nextslide"/>
            </a:endParaRPr>
          </a:p>
          <a:p>
            <a:pPr marL="1371600" lvl="3" indent="0">
              <a:buNone/>
            </a:pPr>
            <a:r>
              <a:rPr lang="en-US" dirty="0" smtClean="0">
                <a:hlinkClick r:id="rId6" action="ppaction://hlinkfile">
                  <a:snd r:embed="rId5" name="bomb.wav"/>
                </a:hlinkClick>
                <a:hlinkMouseOver r:id="" action="ppaction://hlinkshowjump?jump=nextslide"/>
              </a:rPr>
              <a:t> A place you </a:t>
            </a:r>
            <a:r>
              <a:rPr lang="en-US" dirty="0" smtClean="0">
                <a:hlinkClick r:id="rId6" action="ppaction://hlinkfile">
                  <a:snd r:embed="rId5" name="bomb.wav"/>
                </a:hlinkClick>
                <a:hlinkMouseOver r:id="" action="ppaction://hlinkshowjump?jump=nextslide"/>
              </a:rPr>
              <a:t>can go to any time to review </a:t>
            </a:r>
            <a:r>
              <a:rPr lang="en-US" dirty="0" smtClean="0">
                <a:hlinkClick r:id="rId6" action="ppaction://hlinkfile">
                  <a:snd r:embed="rId5" name="bomb.wav"/>
                </a:hlinkClick>
                <a:hlinkMouseOver r:id="" action="ppaction://hlinkshowjump?jump=nextslide"/>
              </a:rPr>
              <a:t>and a place  </a:t>
            </a:r>
            <a:r>
              <a:rPr lang="en-US" dirty="0" smtClean="0">
                <a:hlinkClick r:id="rId6" action="ppaction://hlinkfile">
                  <a:snd r:embed="rId5" name="bomb.wav"/>
                </a:hlinkClick>
                <a:hlinkMouseOver r:id="" action="ppaction://hlinkshowjump?jump=nextslide"/>
              </a:rPr>
              <a:t>filled with go to information </a:t>
            </a:r>
            <a:r>
              <a:rPr lang="en-US" dirty="0" smtClean="0">
                <a:hlinkClick r:id="rId6" action="ppaction://hlinkfile">
                  <a:snd r:embed="rId5" name="bomb.wav"/>
                </a:hlinkClick>
                <a:hlinkMouseOver r:id="" action="ppaction://hlinkshowjump?jump=nextslide"/>
              </a:rPr>
              <a:t>(e.g. a reference book)</a:t>
            </a:r>
            <a:endParaRPr lang="en-US" dirty="0">
              <a:hlinkClick r:id="rId6" action="ppaction://hlinkfile">
                <a:snd r:embed="rId5" name="bomb.wav"/>
              </a:hlinkClick>
              <a:hlinkMouseOver r:id="" action="ppaction://hlinkshowjump?jump=nextslide"/>
            </a:endParaRPr>
          </a:p>
          <a:p>
            <a:pPr marL="914400" lvl="2" indent="0">
              <a:buNone/>
            </a:pPr>
            <a:r>
              <a:rPr lang="en-US" dirty="0" smtClean="0">
                <a:hlinkClick r:id="rId6" action="ppaction://hlinkfile">
                  <a:snd r:embed="rId5" name="bomb.wav"/>
                </a:hlinkClick>
                <a:hlinkMouseOver r:id="" action="ppaction://hlinkshowjump?jump=nextslide"/>
              </a:rPr>
              <a:t>Planting </a:t>
            </a:r>
            <a:r>
              <a:rPr lang="en-US" dirty="0" smtClean="0">
                <a:hlinkClick r:id="rId6" action="ppaction://hlinkfile">
                  <a:snd r:embed="rId5" name="bomb.wav"/>
                </a:hlinkClick>
                <a:hlinkMouseOver r:id="" action="ppaction://hlinkshowjump?jump=nextslide"/>
              </a:rPr>
              <a:t>chart</a:t>
            </a:r>
          </a:p>
          <a:p>
            <a:pPr marL="914400" lvl="2" indent="0">
              <a:buNone/>
            </a:pPr>
            <a:r>
              <a:rPr lang="en-US" dirty="0" smtClean="0">
                <a:hlinkClick r:id="rId6" action="ppaction://hlinkfile">
                  <a:snd r:embed="rId5" name="bomb.wav"/>
                </a:hlinkClick>
                <a:hlinkMouseOver r:id="" action="ppaction://hlinkshowjump?jump=nextslide"/>
              </a:rPr>
              <a:t>Power point </a:t>
            </a:r>
            <a:r>
              <a:rPr lang="en-US" dirty="0" smtClean="0">
                <a:hlinkClick r:id="rId6" action="ppaction://hlinkfile">
                  <a:snd r:embed="rId5" name="bomb.wav"/>
                </a:hlinkClick>
                <a:hlinkMouseOver r:id="" action="ppaction://hlinkshowjump?jump=nextslide"/>
              </a:rPr>
              <a:t>lessons  </a:t>
            </a:r>
            <a:endParaRPr lang="en-US" dirty="0" smtClean="0">
              <a:hlinkClick r:id="rId6" action="ppaction://hlinkfile">
                <a:snd r:embed="rId5" name="bomb.wav"/>
              </a:hlinkClick>
              <a:hlinkMouseOver r:id="" action="ppaction://hlinkshowjump?jump=nextslide"/>
            </a:endParaRPr>
          </a:p>
          <a:p>
            <a:pPr marL="914400" lvl="2" indent="0">
              <a:buNone/>
            </a:pPr>
            <a:r>
              <a:rPr lang="en-US" dirty="0" smtClean="0">
                <a:hlinkClick r:id="rId6" action="ppaction://hlinkfile">
                  <a:snd r:embed="rId5" name="bomb.wav"/>
                </a:hlinkClick>
                <a:hlinkMouseOver r:id="" action="ppaction://hlinkshowjump?jump=nextslide"/>
              </a:rPr>
              <a:t>List </a:t>
            </a:r>
            <a:r>
              <a:rPr lang="en-US" dirty="0" smtClean="0">
                <a:hlinkClick r:id="rId6" action="ppaction://hlinkfile">
                  <a:snd r:embed="rId5" name="bomb.wav"/>
                </a:hlinkClick>
                <a:hlinkMouseOver r:id="" action="ppaction://hlinkshowjump?jump=nextslide"/>
              </a:rPr>
              <a:t>of </a:t>
            </a:r>
            <a:r>
              <a:rPr lang="en-US" dirty="0" smtClean="0">
                <a:hlinkClick r:id="rId6" action="ppaction://hlinkfile">
                  <a:snd r:embed="rId5" name="bomb.wav"/>
                </a:hlinkClick>
                <a:hlinkMouseOver r:id="" action="ppaction://hlinkshowjump?jump=nextslide"/>
              </a:rPr>
              <a:t>other </a:t>
            </a:r>
            <a:r>
              <a:rPr lang="en-US" dirty="0" smtClean="0">
                <a:hlinkClick r:id="rId6" action="ppaction://hlinkfile">
                  <a:snd r:embed="rId5" name="bomb.wav"/>
                </a:hlinkClick>
                <a:hlinkMouseOver r:id="" action="ppaction://hlinkshowjump?jump=nextslide"/>
              </a:rPr>
              <a:t>Resources</a:t>
            </a:r>
          </a:p>
          <a:p>
            <a:pPr marL="914400" lvl="2" indent="0">
              <a:buNone/>
            </a:pPr>
            <a:endParaRPr lang="en-US" dirty="0">
              <a:hlinkClick r:id="rId6" action="ppaction://hlinkfile">
                <a:snd r:embed="rId5" name="bomb.wav"/>
              </a:hlinkClick>
              <a:hlinkMouseOver r:id="" action="ppaction://hlinkshowjump?jump=nextslide"/>
            </a:endParaRPr>
          </a:p>
          <a:p>
            <a:pPr marL="0" indent="0">
              <a:buNone/>
            </a:pPr>
            <a:r>
              <a:rPr lang="en-US" sz="1200" dirty="0" smtClean="0">
                <a:solidFill>
                  <a:schemeClr val="tx1"/>
                </a:solidFill>
                <a:latin typeface="Arial" panose="020B0604020202020204" pitchFamily="34" charset="0"/>
                <a:cs typeface="Arial" panose="020B0604020202020204" pitchFamily="34" charset="0"/>
                <a:hlinkClick r:id="rId6" action="ppaction://hlinkfile">
                  <a:snd r:embed="rId5" name="bomb.wav"/>
                </a:hlinkClick>
                <a:hlinkMouseOver r:id="" action="ppaction://hlinkshowjump?jump=nextslide"/>
              </a:rPr>
              <a:t>This slide needs to be viewed as part of the slide show and  performs best when waiting until the narration is complete so that utilizing the arrows will not conflict with the presentation.</a:t>
            </a:r>
            <a:endParaRPr lang="en-US" sz="1200" dirty="0">
              <a:solidFill>
                <a:schemeClr val="tx1"/>
              </a:solidFill>
              <a:latin typeface="Arial" panose="020B0604020202020204" pitchFamily="34" charset="0"/>
              <a:cs typeface="Arial" panose="020B0604020202020204" pitchFamily="34" charset="0"/>
              <a:hlinkClick r:id="rId6" action="ppaction://hlinkfile">
                <a:snd r:embed="rId5" name="bomb.wav"/>
              </a:hlinkClick>
              <a:hlinkMouseOver r:id="" action="ppaction://hlinkshowjump?jump=nextslide"/>
            </a:endParaRPr>
          </a:p>
        </p:txBody>
      </p:sp>
      <p:sp>
        <p:nvSpPr>
          <p:cNvPr id="7" name="Right Arrow 6">
            <a:hlinkHover r:id="rId7"/>
          </p:cNvPr>
          <p:cNvSpPr/>
          <p:nvPr/>
        </p:nvSpPr>
        <p:spPr>
          <a:xfrm>
            <a:off x="6477000" y="1600200"/>
            <a:ext cx="457200" cy="152400"/>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a:hlinkClick r:id="rId8" action="ppaction://hlinkfile"/>
          </p:cNvPr>
          <p:cNvSpPr/>
          <p:nvPr/>
        </p:nvSpPr>
        <p:spPr>
          <a:xfrm>
            <a:off x="4114800" y="2743200"/>
            <a:ext cx="381000" cy="76200"/>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hlinkClick r:id="rId9"/>
          </p:cNvPr>
          <p:cNvSpPr/>
          <p:nvPr/>
        </p:nvSpPr>
        <p:spPr>
          <a:xfrm>
            <a:off x="4724400" y="3200400"/>
            <a:ext cx="381000" cy="76200"/>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hlinkClick r:id="rId10"/>
          </p:cNvPr>
          <p:cNvSpPr/>
          <p:nvPr/>
        </p:nvSpPr>
        <p:spPr>
          <a:xfrm>
            <a:off x="5105400" y="3581400"/>
            <a:ext cx="381000" cy="76200"/>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hlinkClick r:id="rId11"/>
          </p:cNvPr>
          <p:cNvSpPr/>
          <p:nvPr/>
        </p:nvSpPr>
        <p:spPr>
          <a:xfrm>
            <a:off x="7467600" y="1143000"/>
            <a:ext cx="838200" cy="152400"/>
          </a:xfrm>
          <a:prstGeom prst="rightArrow">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1796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a:t>
            </a:r>
            <a:r>
              <a:rPr lang="en-US" baseline="30000" dirty="0"/>
              <a:t>th</a:t>
            </a:r>
            <a:r>
              <a:rPr lang="en-US" dirty="0"/>
              <a:t> grade garden - 2003</a:t>
            </a:r>
          </a:p>
        </p:txBody>
      </p:sp>
      <p:pic>
        <p:nvPicPr>
          <p:cNvPr id="2050" name="Picture 2"/>
          <p:cNvPicPr>
            <a:picLocks noChangeAspect="1" noChangeArrowheads="1"/>
          </p:cNvPicPr>
          <p:nvPr/>
        </p:nvPicPr>
        <p:blipFill>
          <a:blip r:embed="rId4" cstate="print"/>
          <a:srcRect/>
          <a:stretch>
            <a:fillRect/>
          </a:stretch>
        </p:blipFill>
        <p:spPr bwMode="auto">
          <a:xfrm>
            <a:off x="1600200" y="1497106"/>
            <a:ext cx="6553200" cy="4903694"/>
          </a:xfrm>
          <a:prstGeom prst="rect">
            <a:avLst/>
          </a:prstGeom>
          <a:noFill/>
          <a:ln w="9525">
            <a:noFill/>
            <a:miter lim="800000"/>
            <a:headEnd/>
            <a:tailEnd/>
          </a:ln>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87"/>
    </mc:Choice>
    <mc:Fallback xmlns="">
      <p:transition spd="slow" advTm="1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1000" y="5410200"/>
            <a:ext cx="8458200" cy="1066800"/>
          </a:xfrm>
        </p:spPr>
        <p:txBody>
          <a:bodyPr>
            <a:normAutofit/>
          </a:bodyPr>
          <a:lstStyle/>
          <a:p>
            <a:r>
              <a:rPr lang="en-US" sz="4000" dirty="0"/>
              <a:t>Gardening is fun!</a:t>
            </a:r>
          </a:p>
        </p:txBody>
      </p:sp>
      <p:pic>
        <p:nvPicPr>
          <p:cNvPr id="11" name="Picture 10" descr="IMG_0685.JPG"/>
          <p:cNvPicPr>
            <a:picLocks noChangeAspect="1"/>
          </p:cNvPicPr>
          <p:nvPr/>
        </p:nvPicPr>
        <p:blipFill>
          <a:blip r:embed="rId4" cstate="print"/>
          <a:srcRect t="21250" r="3333"/>
          <a:stretch>
            <a:fillRect/>
          </a:stretch>
        </p:blipFill>
        <p:spPr>
          <a:xfrm>
            <a:off x="381000" y="152400"/>
            <a:ext cx="4495800" cy="2895600"/>
          </a:xfrm>
          <a:prstGeom prst="rect">
            <a:avLst/>
          </a:prstGeom>
        </p:spPr>
      </p:pic>
      <p:pic>
        <p:nvPicPr>
          <p:cNvPr id="8" name="Picture 7" descr="IMG_0783.JPG"/>
          <p:cNvPicPr>
            <a:picLocks noChangeAspect="1"/>
          </p:cNvPicPr>
          <p:nvPr/>
        </p:nvPicPr>
        <p:blipFill>
          <a:blip r:embed="rId5" cstate="print"/>
          <a:stretch>
            <a:fillRect/>
          </a:stretch>
        </p:blipFill>
        <p:spPr>
          <a:xfrm>
            <a:off x="2590800" y="3048000"/>
            <a:ext cx="2362200" cy="2362200"/>
          </a:xfrm>
          <a:prstGeom prst="rect">
            <a:avLst/>
          </a:prstGeom>
        </p:spPr>
      </p:pic>
      <p:pic>
        <p:nvPicPr>
          <p:cNvPr id="14" name="Picture 13" descr="OFE2014-15-2014-11-13-11-14-47.jpg"/>
          <p:cNvPicPr>
            <a:picLocks noChangeAspect="1"/>
          </p:cNvPicPr>
          <p:nvPr/>
        </p:nvPicPr>
        <p:blipFill>
          <a:blip r:embed="rId6" cstate="print"/>
          <a:srcRect l="15000" t="25556"/>
          <a:stretch>
            <a:fillRect/>
          </a:stretch>
        </p:blipFill>
        <p:spPr>
          <a:xfrm>
            <a:off x="4876800" y="152400"/>
            <a:ext cx="3962400" cy="2514600"/>
          </a:xfrm>
          <a:prstGeom prst="rect">
            <a:avLst/>
          </a:prstGeom>
        </p:spPr>
      </p:pic>
      <p:pic>
        <p:nvPicPr>
          <p:cNvPr id="15" name="Picture 14" descr="DSC04038.JPG"/>
          <p:cNvPicPr>
            <a:picLocks noChangeAspect="1"/>
          </p:cNvPicPr>
          <p:nvPr/>
        </p:nvPicPr>
        <p:blipFill>
          <a:blip r:embed="rId7" cstate="print"/>
          <a:srcRect l="19167" t="15000" r="10000" b="8750"/>
          <a:stretch>
            <a:fillRect/>
          </a:stretch>
        </p:blipFill>
        <p:spPr>
          <a:xfrm>
            <a:off x="4876800" y="2667000"/>
            <a:ext cx="4267200" cy="2667000"/>
          </a:xfrm>
          <a:prstGeom prst="rect">
            <a:avLst/>
          </a:prstGeom>
        </p:spPr>
      </p:pic>
      <p:pic>
        <p:nvPicPr>
          <p:cNvPr id="16" name="Picture 15" descr="DSC04386.JPG"/>
          <p:cNvPicPr>
            <a:picLocks noChangeAspect="1"/>
          </p:cNvPicPr>
          <p:nvPr/>
        </p:nvPicPr>
        <p:blipFill>
          <a:blip r:embed="rId8" cstate="print"/>
          <a:stretch>
            <a:fillRect/>
          </a:stretch>
        </p:blipFill>
        <p:spPr>
          <a:xfrm>
            <a:off x="152400" y="3048000"/>
            <a:ext cx="2514600" cy="22098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01"/>
    </mc:Choice>
    <mc:Fallback xmlns="">
      <p:transition spd="slow" advTm="19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1200"/>
            <a:ext cx="8458200" cy="838200"/>
          </a:xfrm>
        </p:spPr>
        <p:txBody>
          <a:bodyPr>
            <a:normAutofit/>
          </a:bodyPr>
          <a:lstStyle/>
          <a:p>
            <a:r>
              <a:rPr lang="en-US" sz="4400" dirty="0"/>
              <a:t>                    Arbor day </a:t>
            </a:r>
          </a:p>
        </p:txBody>
      </p:sp>
      <p:sp>
        <p:nvSpPr>
          <p:cNvPr id="6" name="Text Placeholder 5"/>
          <p:cNvSpPr>
            <a:spLocks noGrp="1"/>
          </p:cNvSpPr>
          <p:nvPr>
            <p:ph type="body" idx="2"/>
          </p:nvPr>
        </p:nvSpPr>
        <p:spPr/>
        <p:txBody>
          <a:bodyPr>
            <a:normAutofit/>
          </a:bodyPr>
          <a:lstStyle/>
          <a:p>
            <a:r>
              <a:rPr lang="en-US" sz="2800" b="1" dirty="0"/>
              <a:t>Tree Planting</a:t>
            </a:r>
          </a:p>
          <a:p>
            <a:r>
              <a:rPr lang="en-US" sz="2400" b="1" dirty="0"/>
              <a:t>5</a:t>
            </a:r>
            <a:r>
              <a:rPr lang="en-US" sz="2400" b="1" baseline="30000" dirty="0"/>
              <a:t>th</a:t>
            </a:r>
            <a:r>
              <a:rPr lang="en-US" sz="2400" b="1" dirty="0"/>
              <a:t> Graders donate</a:t>
            </a:r>
          </a:p>
          <a:p>
            <a:r>
              <a:rPr lang="en-US" sz="2400" b="1" dirty="0"/>
              <a:t>an Oak tree to the school and plant it.</a:t>
            </a:r>
          </a:p>
          <a:p>
            <a:endParaRPr lang="en-US" sz="2400" b="1" dirty="0"/>
          </a:p>
          <a:p>
            <a:r>
              <a:rPr lang="en-US" sz="2400" b="1" dirty="0"/>
              <a:t>Students raise </a:t>
            </a:r>
          </a:p>
          <a:p>
            <a:r>
              <a:rPr lang="en-US" sz="2400" b="1" dirty="0"/>
              <a:t>money to buy the tree.</a:t>
            </a:r>
          </a:p>
        </p:txBody>
      </p:sp>
      <p:pic>
        <p:nvPicPr>
          <p:cNvPr id="3074" name="Picture 2"/>
          <p:cNvPicPr>
            <a:picLocks noGrp="1" noChangeAspect="1" noChangeArrowheads="1"/>
          </p:cNvPicPr>
          <p:nvPr>
            <p:ph sz="half" idx="1"/>
          </p:nvPr>
        </p:nvPicPr>
        <p:blipFill>
          <a:blip r:embed="rId4" cstate="print"/>
          <a:srcRect l="18668" t="16825" r="14269" b="1843"/>
          <a:stretch>
            <a:fillRect/>
          </a:stretch>
        </p:blipFill>
        <p:spPr bwMode="auto">
          <a:xfrm>
            <a:off x="533400" y="4343400"/>
            <a:ext cx="2590800" cy="2057400"/>
          </a:xfrm>
          <a:prstGeom prst="rect">
            <a:avLst/>
          </a:prstGeom>
          <a:noFill/>
          <a:ln w="9525">
            <a:noFill/>
            <a:miter lim="800000"/>
            <a:headEnd/>
            <a:tailEnd/>
          </a:ln>
          <a:effectLst/>
        </p:spPr>
      </p:pic>
      <p:pic>
        <p:nvPicPr>
          <p:cNvPr id="3075" name="Picture 3" descr="C:\Documents and Settings\Owner\My Documents\Hal\Oak Forest\Garden Manual for OFE Students\Petra's pictures\AAAAAA Pics for HAL\Arbor Day\DSC_0119.JPG"/>
          <p:cNvPicPr>
            <a:picLocks noChangeAspect="1" noChangeArrowheads="1"/>
          </p:cNvPicPr>
          <p:nvPr/>
        </p:nvPicPr>
        <p:blipFill>
          <a:blip r:embed="rId5" cstate="print"/>
          <a:srcRect/>
          <a:stretch>
            <a:fillRect/>
          </a:stretch>
        </p:blipFill>
        <p:spPr bwMode="auto">
          <a:xfrm>
            <a:off x="3200400" y="3124200"/>
            <a:ext cx="3200400" cy="2590800"/>
          </a:xfrm>
          <a:prstGeom prst="rect">
            <a:avLst/>
          </a:prstGeom>
          <a:noFill/>
        </p:spPr>
      </p:pic>
      <p:pic>
        <p:nvPicPr>
          <p:cNvPr id="7" name="Picture 6" descr="0IMG_4830.jpg"/>
          <p:cNvPicPr>
            <a:picLocks noChangeAspect="1"/>
          </p:cNvPicPr>
          <p:nvPr/>
        </p:nvPicPr>
        <p:blipFill>
          <a:blip r:embed="rId6" cstate="print"/>
          <a:stretch>
            <a:fillRect/>
          </a:stretch>
        </p:blipFill>
        <p:spPr>
          <a:xfrm>
            <a:off x="6477000" y="3048000"/>
            <a:ext cx="2514600" cy="3200400"/>
          </a:xfrm>
          <a:prstGeom prst="rect">
            <a:avLst/>
          </a:prstGeom>
        </p:spPr>
      </p:pic>
      <p:pic>
        <p:nvPicPr>
          <p:cNvPr id="8" name="Picture 7" descr="IMG_4812.JPG"/>
          <p:cNvPicPr>
            <a:picLocks noChangeAspect="1"/>
          </p:cNvPicPr>
          <p:nvPr/>
        </p:nvPicPr>
        <p:blipFill>
          <a:blip r:embed="rId7" cstate="print"/>
          <a:srcRect l="15833" t="36667" r="16667" b="17777"/>
          <a:stretch>
            <a:fillRect/>
          </a:stretch>
        </p:blipFill>
        <p:spPr>
          <a:xfrm>
            <a:off x="3200400" y="152400"/>
            <a:ext cx="5791200" cy="28194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497"/>
    </mc:Choice>
    <mc:Fallback xmlns="">
      <p:transition spd="slow" advTm="68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Harvest celebration</a:t>
            </a:r>
          </a:p>
        </p:txBody>
      </p:sp>
      <p:pic>
        <p:nvPicPr>
          <p:cNvPr id="3" name="Picture 2" descr="enjoying pizza.JPG"/>
          <p:cNvPicPr>
            <a:picLocks noChangeAspect="1"/>
          </p:cNvPicPr>
          <p:nvPr/>
        </p:nvPicPr>
        <p:blipFill>
          <a:blip r:embed="rId4" cstate="print"/>
          <a:srcRect l="12308"/>
          <a:stretch>
            <a:fillRect/>
          </a:stretch>
        </p:blipFill>
        <p:spPr>
          <a:xfrm>
            <a:off x="4876800" y="3886200"/>
            <a:ext cx="4038600" cy="2667000"/>
          </a:xfrm>
          <a:prstGeom prst="rect">
            <a:avLst/>
          </a:prstGeom>
        </p:spPr>
      </p:pic>
      <p:pic>
        <p:nvPicPr>
          <p:cNvPr id="15362" name="Picture 2" descr="C:\Users\Owner\Documents\Hal\Oak Forest\Pictures\DSC_0826.JPG"/>
          <p:cNvPicPr>
            <a:picLocks noChangeAspect="1" noChangeArrowheads="1"/>
          </p:cNvPicPr>
          <p:nvPr/>
        </p:nvPicPr>
        <p:blipFill>
          <a:blip r:embed="rId5" cstate="print"/>
          <a:srcRect l="25056" t="6250" r="25074"/>
          <a:stretch>
            <a:fillRect/>
          </a:stretch>
        </p:blipFill>
        <p:spPr bwMode="auto">
          <a:xfrm>
            <a:off x="6553200" y="457200"/>
            <a:ext cx="2286000" cy="3048000"/>
          </a:xfrm>
          <a:prstGeom prst="rect">
            <a:avLst/>
          </a:prstGeom>
          <a:noFill/>
        </p:spPr>
      </p:pic>
      <p:pic>
        <p:nvPicPr>
          <p:cNvPr id="15363" name="Picture 3" descr="C:\Users\Owner\Documents\Hal\Oak Forest\Pictures\DSC_0829.JPG"/>
          <p:cNvPicPr>
            <a:picLocks noChangeAspect="1" noChangeArrowheads="1"/>
          </p:cNvPicPr>
          <p:nvPr/>
        </p:nvPicPr>
        <p:blipFill>
          <a:blip r:embed="rId6" cstate="print"/>
          <a:srcRect/>
          <a:stretch>
            <a:fillRect/>
          </a:stretch>
        </p:blipFill>
        <p:spPr bwMode="auto">
          <a:xfrm>
            <a:off x="381000" y="3886200"/>
            <a:ext cx="4278313" cy="2819400"/>
          </a:xfrm>
          <a:prstGeom prst="rect">
            <a:avLst/>
          </a:prstGeom>
          <a:noFill/>
        </p:spPr>
      </p:pic>
      <p:pic>
        <p:nvPicPr>
          <p:cNvPr id="1026" name="Picture 2"/>
          <p:cNvPicPr>
            <a:picLocks noChangeAspect="1" noChangeArrowheads="1"/>
          </p:cNvPicPr>
          <p:nvPr/>
        </p:nvPicPr>
        <p:blipFill>
          <a:blip r:embed="rId7" cstate="print"/>
          <a:srcRect t="11429" r="4082" b="2857"/>
          <a:stretch>
            <a:fillRect/>
          </a:stretch>
        </p:blipFill>
        <p:spPr bwMode="auto">
          <a:xfrm>
            <a:off x="381000" y="1524000"/>
            <a:ext cx="3581400" cy="2286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8" cstate="print"/>
          <a:srcRect l="21212" r="10606"/>
          <a:stretch>
            <a:fillRect/>
          </a:stretch>
        </p:blipFill>
        <p:spPr bwMode="auto">
          <a:xfrm>
            <a:off x="4038600" y="1524000"/>
            <a:ext cx="2438400" cy="2209800"/>
          </a:xfrm>
          <a:prstGeom prst="rect">
            <a:avLst/>
          </a:prstGeom>
          <a:noFill/>
          <a:ln w="9525">
            <a:noFill/>
            <a:miter lim="800000"/>
            <a:headEnd/>
            <a:tailEnd/>
          </a:ln>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740"/>
    </mc:Choice>
    <mc:Fallback xmlns="">
      <p:transition spd="slow" advTm="2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Our campus is part of:</a:t>
            </a:r>
          </a:p>
        </p:txBody>
      </p:sp>
      <p:pic>
        <p:nvPicPr>
          <p:cNvPr id="18434" name="Picture 2"/>
          <p:cNvPicPr>
            <a:picLocks noGrp="1" noChangeAspect="1" noChangeArrowheads="1"/>
          </p:cNvPicPr>
          <p:nvPr>
            <p:ph sz="half" idx="1"/>
          </p:nvPr>
        </p:nvPicPr>
        <p:blipFill>
          <a:blip r:embed="rId4" cstate="print"/>
          <a:srcRect l="7273" t="12121" r="5455"/>
          <a:stretch>
            <a:fillRect/>
          </a:stretch>
        </p:blipFill>
        <p:spPr bwMode="auto">
          <a:xfrm>
            <a:off x="457200" y="1295400"/>
            <a:ext cx="3657600" cy="2762250"/>
          </a:xfrm>
          <a:prstGeom prst="rect">
            <a:avLst/>
          </a:prstGeom>
          <a:noFill/>
          <a:ln w="9525">
            <a:noFill/>
            <a:miter lim="800000"/>
            <a:headEnd/>
            <a:tailEnd/>
          </a:ln>
          <a:effectLst/>
        </p:spPr>
      </p:pic>
      <p:pic>
        <p:nvPicPr>
          <p:cNvPr id="18435" name="Picture 3"/>
          <p:cNvPicPr>
            <a:picLocks noGrp="1" noChangeAspect="1" noChangeArrowheads="1"/>
          </p:cNvPicPr>
          <p:nvPr>
            <p:ph sz="half" idx="2"/>
          </p:nvPr>
        </p:nvPicPr>
        <p:blipFill>
          <a:blip r:embed="rId5" cstate="print"/>
          <a:srcRect l="33333" t="9527" r="31805" b="9625"/>
          <a:stretch>
            <a:fillRect/>
          </a:stretch>
        </p:blipFill>
        <p:spPr bwMode="auto">
          <a:xfrm>
            <a:off x="6096000" y="304800"/>
            <a:ext cx="2438400" cy="3200400"/>
          </a:xfrm>
          <a:prstGeom prst="rect">
            <a:avLst/>
          </a:prstGeom>
          <a:noFill/>
          <a:ln w="9525">
            <a:noFill/>
            <a:miter lim="800000"/>
            <a:headEnd/>
            <a:tailEnd/>
          </a:ln>
          <a:effectLst/>
        </p:spPr>
      </p:pic>
      <p:pic>
        <p:nvPicPr>
          <p:cNvPr id="18437" name="Picture 5" descr="http://api.ning.com/files/wN2l1*maNzs5J1eOhw1VU8hRIjFMrX3h*-40sPsMBpM3vVsP2mozqenVT0NoIt1C6OS5FU0QlWfu46GTpkZ7X2eo3RlrO9Iz/SANY0123.JPG?width=737&amp;height=552"/>
          <p:cNvPicPr>
            <a:picLocks noChangeAspect="1" noChangeArrowheads="1"/>
          </p:cNvPicPr>
          <p:nvPr/>
        </p:nvPicPr>
        <p:blipFill>
          <a:blip r:embed="rId6" cstate="print"/>
          <a:srcRect l="13750" t="13361" r="8750" b="14823"/>
          <a:stretch>
            <a:fillRect/>
          </a:stretch>
        </p:blipFill>
        <p:spPr bwMode="auto">
          <a:xfrm>
            <a:off x="381000" y="4191000"/>
            <a:ext cx="3733800" cy="2514600"/>
          </a:xfrm>
          <a:prstGeom prst="rect">
            <a:avLst/>
          </a:prstGeom>
          <a:noFill/>
        </p:spPr>
      </p:pic>
      <p:pic>
        <p:nvPicPr>
          <p:cNvPr id="18439" name="Picture 7" descr="http://houstonwilderness.org/gallery/Partner_Houston_Audubon_Society.jpg"/>
          <p:cNvPicPr>
            <a:picLocks noChangeAspect="1" noChangeArrowheads="1"/>
          </p:cNvPicPr>
          <p:nvPr/>
        </p:nvPicPr>
        <p:blipFill>
          <a:blip r:embed="rId7" cstate="print"/>
          <a:srcRect/>
          <a:stretch>
            <a:fillRect/>
          </a:stretch>
        </p:blipFill>
        <p:spPr bwMode="auto">
          <a:xfrm>
            <a:off x="4267200" y="1600200"/>
            <a:ext cx="1714500" cy="2143125"/>
          </a:xfrm>
          <a:prstGeom prst="rect">
            <a:avLst/>
          </a:prstGeom>
          <a:noFill/>
        </p:spPr>
      </p:pic>
      <p:pic>
        <p:nvPicPr>
          <p:cNvPr id="9" name="Picture 8" descr="DSC_7620.JPG"/>
          <p:cNvPicPr>
            <a:picLocks noChangeAspect="1"/>
          </p:cNvPicPr>
          <p:nvPr/>
        </p:nvPicPr>
        <p:blipFill>
          <a:blip r:embed="rId8" cstate="print"/>
          <a:srcRect l="5000" t="8640" r="14167" b="4880"/>
          <a:stretch>
            <a:fillRect/>
          </a:stretch>
        </p:blipFill>
        <p:spPr>
          <a:xfrm>
            <a:off x="4648200" y="3810000"/>
            <a:ext cx="3962400" cy="28194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75"/>
    </mc:Choice>
    <mc:Fallback xmlns="">
      <p:transition spd="slow" advTm="45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1752" y="228600"/>
            <a:ext cx="8686800" cy="1069848"/>
          </a:xfrm>
        </p:spPr>
        <p:txBody>
          <a:bodyPr>
            <a:normAutofit/>
          </a:bodyPr>
          <a:lstStyle/>
          <a:p>
            <a:r>
              <a:rPr lang="en-US" sz="4800" dirty="0"/>
              <a:t>Take a tour of OFE campus</a:t>
            </a:r>
          </a:p>
        </p:txBody>
      </p:sp>
      <p:pic>
        <p:nvPicPr>
          <p:cNvPr id="6" name="Picture 5" descr="DSC_0877.JPG"/>
          <p:cNvPicPr>
            <a:picLocks noChangeAspect="1"/>
          </p:cNvPicPr>
          <p:nvPr/>
        </p:nvPicPr>
        <p:blipFill>
          <a:blip r:embed="rId4" cstate="print"/>
          <a:srcRect l="11667" t="4880" r="10833" b="12400"/>
          <a:stretch>
            <a:fillRect/>
          </a:stretch>
        </p:blipFill>
        <p:spPr>
          <a:xfrm>
            <a:off x="228600" y="1143000"/>
            <a:ext cx="8686800" cy="5715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676"/>
    </mc:Choice>
    <mc:Fallback xmlns="">
      <p:transition spd="slow" advTm="88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to the 5</a:t>
            </a:r>
            <a:r>
              <a:rPr lang="en-US" baseline="30000" dirty="0"/>
              <a:t>th</a:t>
            </a:r>
            <a:r>
              <a:rPr lang="en-US" dirty="0"/>
              <a:t> grade garden</a:t>
            </a:r>
          </a:p>
        </p:txBody>
      </p:sp>
      <p:sp>
        <p:nvSpPr>
          <p:cNvPr id="7" name="Rectangle 6"/>
          <p:cNvSpPr/>
          <p:nvPr/>
        </p:nvSpPr>
        <p:spPr>
          <a:xfrm>
            <a:off x="76200" y="5105400"/>
            <a:ext cx="4114800" cy="1569660"/>
          </a:xfrm>
          <a:prstGeom prst="rect">
            <a:avLst/>
          </a:prstGeom>
        </p:spPr>
        <p:txBody>
          <a:bodyPr wrap="square">
            <a:spAutoFit/>
          </a:bodyPr>
          <a:lstStyle/>
          <a:p>
            <a:pPr lvl="0" algn="ctr"/>
            <a:r>
              <a:rPr lang="en-US" sz="3200" b="1" spc="50" dirty="0">
                <a:ln w="11430"/>
                <a:gradFill>
                  <a:gsLst>
                    <a:gs pos="25000">
                      <a:srgbClr val="A5644E">
                        <a:satMod val="155000"/>
                      </a:srgbClr>
                    </a:gs>
                    <a:gs pos="100000">
                      <a:srgbClr val="A5644E">
                        <a:shade val="45000"/>
                        <a:satMod val="165000"/>
                      </a:srgbClr>
                    </a:gs>
                  </a:gsLst>
                  <a:lin ang="5400000"/>
                </a:gradFill>
                <a:effectLst>
                  <a:outerShdw blurRad="76200" dist="50800" dir="5400000" algn="tl" rotWithShape="0">
                    <a:srgbClr val="000000">
                      <a:alpha val="65000"/>
                    </a:srgbClr>
                  </a:outerShdw>
                </a:effectLst>
              </a:rPr>
              <a:t>The Little Red Shed</a:t>
            </a:r>
          </a:p>
          <a:p>
            <a:pPr lvl="0" algn="ctr"/>
            <a:r>
              <a:rPr lang="en-US" sz="3200" b="1" spc="50" dirty="0">
                <a:ln w="11430"/>
                <a:gradFill>
                  <a:gsLst>
                    <a:gs pos="25000">
                      <a:srgbClr val="A5644E">
                        <a:satMod val="155000"/>
                      </a:srgbClr>
                    </a:gs>
                    <a:gs pos="100000">
                      <a:srgbClr val="A5644E">
                        <a:shade val="45000"/>
                        <a:satMod val="165000"/>
                      </a:srgbClr>
                    </a:gs>
                  </a:gsLst>
                  <a:lin ang="5400000"/>
                </a:gradFill>
                <a:effectLst>
                  <a:outerShdw blurRad="76200" dist="50800" dir="5400000" algn="tl" rotWithShape="0">
                    <a:srgbClr val="000000">
                      <a:alpha val="65000"/>
                    </a:srgbClr>
                  </a:outerShdw>
                </a:effectLst>
              </a:rPr>
              <a:t>With Rainwater</a:t>
            </a:r>
          </a:p>
          <a:p>
            <a:pPr lvl="0" algn="ctr"/>
            <a:r>
              <a:rPr lang="en-US" sz="3200" b="1" spc="50" dirty="0">
                <a:ln w="11430"/>
                <a:gradFill>
                  <a:gsLst>
                    <a:gs pos="25000">
                      <a:srgbClr val="A5644E">
                        <a:satMod val="155000"/>
                      </a:srgbClr>
                    </a:gs>
                    <a:gs pos="100000">
                      <a:srgbClr val="A5644E">
                        <a:shade val="45000"/>
                        <a:satMod val="165000"/>
                      </a:srgbClr>
                    </a:gs>
                  </a:gsLst>
                  <a:lin ang="5400000"/>
                </a:gradFill>
                <a:effectLst>
                  <a:outerShdw blurRad="76200" dist="50800" dir="5400000" algn="tl" rotWithShape="0">
                    <a:srgbClr val="000000">
                      <a:alpha val="65000"/>
                    </a:srgbClr>
                  </a:outerShdw>
                </a:effectLst>
              </a:rPr>
              <a:t>Tank</a:t>
            </a:r>
          </a:p>
        </p:txBody>
      </p:sp>
      <p:pic>
        <p:nvPicPr>
          <p:cNvPr id="6" name="Picture 5" descr="rainwater tank.png"/>
          <p:cNvPicPr>
            <a:picLocks noChangeAspect="1"/>
          </p:cNvPicPr>
          <p:nvPr/>
        </p:nvPicPr>
        <p:blipFill>
          <a:blip r:embed="rId4" cstate="print"/>
          <a:srcRect b="40000"/>
          <a:stretch>
            <a:fillRect/>
          </a:stretch>
        </p:blipFill>
        <p:spPr>
          <a:xfrm>
            <a:off x="4038600" y="3657600"/>
            <a:ext cx="2724150" cy="3048000"/>
          </a:xfrm>
          <a:prstGeom prst="rect">
            <a:avLst/>
          </a:prstGeom>
        </p:spPr>
      </p:pic>
      <p:pic>
        <p:nvPicPr>
          <p:cNvPr id="1027" name="Picture 3" descr="C:\Users\Owner\Documents\Hal\Oak Forest\Pictures\2015-2016 Gardening\DSC07339.JPG"/>
          <p:cNvPicPr>
            <a:picLocks noChangeAspect="1" noChangeArrowheads="1"/>
          </p:cNvPicPr>
          <p:nvPr/>
        </p:nvPicPr>
        <p:blipFill>
          <a:blip r:embed="rId5" cstate="print"/>
          <a:srcRect/>
          <a:stretch>
            <a:fillRect/>
          </a:stretch>
        </p:blipFill>
        <p:spPr bwMode="auto">
          <a:xfrm>
            <a:off x="228600" y="1219200"/>
            <a:ext cx="3962400" cy="3581400"/>
          </a:xfrm>
          <a:prstGeom prst="rect">
            <a:avLst/>
          </a:prstGeom>
          <a:noFill/>
        </p:spPr>
      </p:pic>
      <p:pic>
        <p:nvPicPr>
          <p:cNvPr id="1028" name="Picture 4" descr="C:\Users\Owner\Documents\Hal\Oak Forest\Pictures\2015-2016 Gardening\Ms. Warnack's class\DSC06705.JPG"/>
          <p:cNvPicPr>
            <a:picLocks noChangeAspect="1" noChangeArrowheads="1"/>
          </p:cNvPicPr>
          <p:nvPr/>
        </p:nvPicPr>
        <p:blipFill>
          <a:blip r:embed="rId6" cstate="print"/>
          <a:srcRect l="36490" t="16245" r="10252" b="8368"/>
          <a:stretch>
            <a:fillRect/>
          </a:stretch>
        </p:blipFill>
        <p:spPr bwMode="auto">
          <a:xfrm>
            <a:off x="4419600" y="1219200"/>
            <a:ext cx="2209800" cy="2438400"/>
          </a:xfrm>
          <a:prstGeom prst="rect">
            <a:avLst/>
          </a:prstGeom>
          <a:noFill/>
        </p:spPr>
      </p:pic>
      <p:sp>
        <p:nvSpPr>
          <p:cNvPr id="14338" name="AutoShape 2" descr="https://mail.aol.com/webmail/getPart?uid=32740999&amp;partId=2&amp;scope=STANDARD&amp;saveAs=IMG_4021.JPG">
            <a:hlinkClick r:id="rId7"/>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0" name="AutoShape 4" descr="https://mail.aol.com/webmail/getPart?uid=32740999&amp;partId=2&amp;scope=STANDARD&amp;saveAs=IMG_4021.JPG">
            <a:hlinkClick r:id="rId7"/>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descr="IMG_4020.JPG"/>
          <p:cNvPicPr>
            <a:picLocks noChangeAspect="1"/>
          </p:cNvPicPr>
          <p:nvPr/>
        </p:nvPicPr>
        <p:blipFill>
          <a:blip r:embed="rId8" cstate="print"/>
          <a:srcRect t="6667" r="7500" b="3333"/>
          <a:stretch>
            <a:fillRect/>
          </a:stretch>
        </p:blipFill>
        <p:spPr>
          <a:xfrm rot="5400000">
            <a:off x="5981700" y="2247900"/>
            <a:ext cx="3733800" cy="2286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247"/>
    </mc:Choice>
    <mc:Fallback xmlns="">
      <p:transition spd="slow" advTm="5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t>Compost Area </a:t>
            </a:r>
          </a:p>
        </p:txBody>
      </p:sp>
      <p:sp>
        <p:nvSpPr>
          <p:cNvPr id="4" name="Text Placeholder 3"/>
          <p:cNvSpPr>
            <a:spLocks noGrp="1"/>
          </p:cNvSpPr>
          <p:nvPr>
            <p:ph type="body" sz="half" idx="2"/>
          </p:nvPr>
        </p:nvSpPr>
        <p:spPr>
          <a:xfrm>
            <a:off x="381000" y="5533218"/>
            <a:ext cx="8305800" cy="768350"/>
          </a:xfrm>
        </p:spPr>
        <p:txBody>
          <a:bodyPr>
            <a:normAutofit fontScale="92500" lnSpcReduction="20000"/>
          </a:bodyPr>
          <a:lstStyle/>
          <a:p>
            <a:r>
              <a:rPr lang="en-US" sz="2000" b="1" dirty="0"/>
              <a:t>This area is an important part of our garden.  We make compost here from dead plant material. We then use the finished compost in the garden to feed new plants.</a:t>
            </a:r>
          </a:p>
        </p:txBody>
      </p:sp>
      <p:pic>
        <p:nvPicPr>
          <p:cNvPr id="8" name="Picture 7" descr="DSC_7640.JPG"/>
          <p:cNvPicPr>
            <a:picLocks noChangeAspect="1"/>
          </p:cNvPicPr>
          <p:nvPr/>
        </p:nvPicPr>
        <p:blipFill>
          <a:blip r:embed="rId4" cstate="print"/>
          <a:srcRect t="16160"/>
          <a:stretch>
            <a:fillRect/>
          </a:stretch>
        </p:blipFill>
        <p:spPr>
          <a:xfrm>
            <a:off x="4800600" y="304800"/>
            <a:ext cx="4191000" cy="2667000"/>
          </a:xfrm>
          <a:prstGeom prst="rect">
            <a:avLst/>
          </a:prstGeom>
        </p:spPr>
      </p:pic>
      <p:pic>
        <p:nvPicPr>
          <p:cNvPr id="10" name="Picture 9" descr="nice soil.jpg"/>
          <p:cNvPicPr>
            <a:picLocks noChangeAspect="1"/>
          </p:cNvPicPr>
          <p:nvPr/>
        </p:nvPicPr>
        <p:blipFill>
          <a:blip r:embed="rId5" cstate="print"/>
          <a:srcRect l="15464" t="18874" r="24742"/>
          <a:stretch>
            <a:fillRect/>
          </a:stretch>
        </p:blipFill>
        <p:spPr>
          <a:xfrm>
            <a:off x="5105400" y="3124200"/>
            <a:ext cx="2971800" cy="2133600"/>
          </a:xfrm>
          <a:prstGeom prst="rect">
            <a:avLst/>
          </a:prstGeom>
        </p:spPr>
      </p:pic>
      <p:pic>
        <p:nvPicPr>
          <p:cNvPr id="9" name="Picture 8" descr="rainwater tank.png"/>
          <p:cNvPicPr>
            <a:picLocks noChangeAspect="1"/>
          </p:cNvPicPr>
          <p:nvPr/>
        </p:nvPicPr>
        <p:blipFill>
          <a:blip r:embed="rId6" cstate="print"/>
          <a:srcRect b="40000"/>
          <a:stretch>
            <a:fillRect/>
          </a:stretch>
        </p:blipFill>
        <p:spPr>
          <a:xfrm>
            <a:off x="381000" y="762000"/>
            <a:ext cx="4343400" cy="3657600"/>
          </a:xfrm>
          <a:prstGeom prst="rect">
            <a:avLst/>
          </a:prstGeom>
        </p:spPr>
      </p:pic>
      <p:pic>
        <p:nvPicPr>
          <p:cNvPr id="11" name="Picture 5" descr="C:\Users\Owner\Documents\Hal\Oak Forest\Pictures\2016 - 2017 Gardening\Ms. Warnack\DSC08591.JPG"/>
          <p:cNvPicPr>
            <a:picLocks noChangeAspect="1" noChangeArrowheads="1"/>
          </p:cNvPicPr>
          <p:nvPr/>
        </p:nvPicPr>
        <p:blipFill>
          <a:blip r:embed="rId7" cstate="print"/>
          <a:srcRect/>
          <a:stretch>
            <a:fillRect/>
          </a:stretch>
        </p:blipFill>
        <p:spPr bwMode="auto">
          <a:xfrm>
            <a:off x="4724400" y="3124200"/>
            <a:ext cx="4267200" cy="236220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161"/>
    </mc:Choice>
    <mc:Fallback xmlns="">
      <p:transition spd="slow" advTm="3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3793</TotalTime>
  <Words>320</Words>
  <Application>Microsoft Office PowerPoint</Application>
  <PresentationFormat>On-screen Show (4:3)</PresentationFormat>
  <Paragraphs>63</Paragraphs>
  <Slides>18</Slides>
  <Notes>1</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Trek</vt:lpstr>
      <vt:lpstr>Fifth Grade Gardening</vt:lpstr>
      <vt:lpstr>The 5th grade garden - 2003</vt:lpstr>
      <vt:lpstr>Gardening is fun!</vt:lpstr>
      <vt:lpstr>                    Arbor day </vt:lpstr>
      <vt:lpstr>Harvest celebration</vt:lpstr>
      <vt:lpstr>Our campus is part of:</vt:lpstr>
      <vt:lpstr>Take a tour of OFE campus</vt:lpstr>
      <vt:lpstr>Welcome to the 5th grade garden</vt:lpstr>
      <vt:lpstr>Compost Area </vt:lpstr>
      <vt:lpstr>Around the shed</vt:lpstr>
      <vt:lpstr>Know  your way around the garden!</vt:lpstr>
      <vt:lpstr>The Annex Garden</vt:lpstr>
      <vt:lpstr>The orchard</vt:lpstr>
      <vt:lpstr>Citrus and other Fruit</vt:lpstr>
      <vt:lpstr>Butterfly and hummingbird gardens</vt:lpstr>
      <vt:lpstr>The East Side natural area</vt:lpstr>
      <vt:lpstr>             5th grade gardening is great!</vt:lpstr>
      <vt:lpstr>In the Home and the Classroom!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Fifth Grade Gardening</dc:title>
  <dc:creator>H F Opperman</dc:creator>
  <cp:lastModifiedBy>langr1dc</cp:lastModifiedBy>
  <cp:revision>176</cp:revision>
  <dcterms:created xsi:type="dcterms:W3CDTF">2012-08-06T19:07:58Z</dcterms:created>
  <dcterms:modified xsi:type="dcterms:W3CDTF">2020-08-12T20:23:13Z</dcterms:modified>
</cp:coreProperties>
</file>