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85" r:id="rId6"/>
    <p:sldId id="274" r:id="rId7"/>
    <p:sldId id="275" r:id="rId8"/>
    <p:sldId id="276" r:id="rId9"/>
    <p:sldId id="280" r:id="rId10"/>
    <p:sldId id="279" r:id="rId11"/>
    <p:sldId id="278" r:id="rId12"/>
    <p:sldId id="256" r:id="rId13"/>
    <p:sldId id="257" r:id="rId14"/>
    <p:sldId id="258" r:id="rId15"/>
    <p:sldId id="260" r:id="rId16"/>
    <p:sldId id="259" r:id="rId17"/>
    <p:sldId id="261" r:id="rId18"/>
    <p:sldId id="262" r:id="rId19"/>
    <p:sldId id="263" r:id="rId20"/>
    <p:sldId id="264" r:id="rId21"/>
    <p:sldId id="265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B24555-8355-4801-B863-B07BF13B8AE3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A5A70B-2B7D-4C11-A7C6-378793D6F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www.missouribotanicalgarden.org/Portals/0/Gardening/Gardening%20Help/images/Pests/Squirrels1056.jpg" TargetMode="External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blog.cobrahead.com/2014/09/22/tomatillos-growing-and-cooking/tomatillo-vines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hyperlink" Target="http://api.viglink.com/api/click?format=go&amp;jsonp=vglnk_14241378286556&amp;key=aa92ef784ae899a6ad5ad77ddc823a8c&amp;libId=ac0cf755-31fd-4a0a-9edc-7daf083d7037&amp;loc=http://www.sheknows.com/home-and-gardening/articles/997989/growing-tomatillos&amp;v=1&amp;out=http://cdn.blogs.sheknows.com/gardening.sheknows.com/2011/05/tomatillos.jpg&amp;ref=http://www.google.com/url?sa=i&amp;rct=j&amp;q=&amp;esrc=s&amp;source=images&amp;cd=&amp;ved=0CAMQjxw&amp;url=http://www.sheknows.com/home-and-gardening/articles/997989/growing-tomatillos&amp;ei=WZ7iVJPaEojEggSmlYLYDw&amp;psig=AFQjCNE9Vxn1N99j4sVAsadH80Wd2Rr8SQ&amp;ust=1424224040749638&amp;title=Growing%20Tomatillos&amp;txt=" TargetMode="Externa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google.com/url?sa=i&amp;rct=j&amp;q=&amp;esrc=s&amp;source=images&amp;cd=&amp;cad=rja&amp;uact=8&amp;ved=0ahUKEwi0ovDS-rTLAhWLkYMKHXwFDHEQjRwIBw&amp;url=http://www.thehomesteadgarden.com/varieties-of-peppers-and-extra-pepper-information/&amp;psig=AFQjCNHzmCBX2Bx3b3IBZDueD9GI7nHSKw&amp;ust=145765940509465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hyperlink" Target="https://www.google.com/url?sa=i&amp;rct=j&amp;q=&amp;esrc=s&amp;source=images&amp;cd=&amp;cad=rja&amp;uact=8&amp;ved=0ahUKEwje9pmd-7TLAhUDhYMKHRvbCpcQjRwIBw&amp;url=https://bonnieplants.com/2013/01/winter-at-the-new-hampshire-trial-garden/&amp;psig=AFQjCNFllBzjaAdINqY76J_4i-pTOBS7YA&amp;ust=145765950032810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s://www.google.com/url?sa=i&amp;rct=j&amp;q=&amp;esrc=s&amp;source=images&amp;cd=&amp;cad=rja&amp;uact=8&amp;ved=0ahUKEwi0s7WKi7XLAhUDyYMKHTE2A1UQjRwIBw&amp;url=http://www.theproduceguide.com/doitem.php?pnum=19&amp;psig=AFQjCNEJzHvMKcQ3kNGdZvkc4i0tyoNIcw&amp;ust=1457663828365275" TargetMode="Externa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s://www.google.com/url?sa=i&amp;rct=j&amp;q=&amp;esrc=s&amp;source=images&amp;cd=&amp;cad=rja&amp;uact=8&amp;ved=&amp;url=http://growtabak.ru/zhguchij-i-sladkij-perec.html&amp;psig=AFQjCNGTVxQy5diaztXtEONrLmXTEWD2eQ&amp;ust=145766403049834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7yq7mirXLAhVMt4MKHd6DBVgQjRwIBw&amp;url=http://thehotpepper.com/blog/27/entry-49-day-41-february-21-2011/&amp;psig=AFQjCNGL1XjP_YBKnoRkfleZB0LU93Resw&amp;ust=1457662992872643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s://www.google.com/url?sa=i&amp;rct=j&amp;q=&amp;esrc=s&amp;source=images&amp;cd=&amp;cad=rja&amp;uact=8&amp;ved=0ahUKEwjDzfqIjrXLAhUqv4MKHVoyBn8QjRwIBw&amp;url=https://beneficialfarmscsa.wordpress.com/2011/08/30/eggplant-parmesan-cubes-recipe/&amp;psig=AFQjCNEnKbRTd5UEfDZpiWRts9f6Y7ycPg&amp;ust=14576645885667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&amp;url=http://www.wbur.org/npr/141012824/gardener-gives-heirloom-life-to-forgotten-flora&amp;psig=AFQjCNEnKbRTd5UEfDZpiWRts9f6Y7ycPg&amp;ust=1457664588566700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s://www.google.com/url?sa=i&amp;rct=j&amp;q=&amp;esrc=s&amp;source=images&amp;cd=&amp;cad=rja&amp;uact=8&amp;ved=0ahUKEwjYi7KsjrXLAhWCtoMKHcK_D9gQjRwIBw&amp;url=http://www.farmtina.com/2011/07/how-do-i-know-when-my-eggplant-is-ready.html&amp;psig=AFQjCNEnKbRTd5UEfDZpiWRts9f6Y7ycPg&amp;ust=145766458856670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lindamziedrich.files.wordpress.com/2012/11/fermented-sals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hyperlink" Target="http://italysfinestpizzeria.com/wp-content/uploads/2012/07/DSC00028.jpg" TargetMode="External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google.com/url?sa=i&amp;rct=j&amp;q=&amp;esrc=s&amp;source=images&amp;cd=&amp;cad=rja&amp;uact=8&amp;ved=0ahUKEwjegM22kbXLAhWGuoMKHWDhCTIQjRwIBw&amp;url=http://www.care2.com/greenliving/dreaming-of-spring-a-veganic-garden-slide-show.html&amp;psig=AFQjCNHT-LcRz3e7NYlu9S6AYETkY6HSQA&amp;ust=14576652100813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hyperlink" Target="https://www.google.com/url?sa=i&amp;rct=j&amp;q=&amp;esrc=s&amp;source=images&amp;cd=&amp;cad=rja&amp;uact=8&amp;ved=&amp;url=https://www.mystorybook.com/books/61662&amp;psig=AFQjCNEYL0gP6k8I9u1hzblRfKESndomQg&amp;ust=145766452455905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s://www.google.com/url?sa=i&amp;rct=j&amp;q=&amp;esrc=s&amp;source=images&amp;cd=&amp;cad=rja&amp;uact=8&amp;ved=&amp;url=http://foto-flowers.ru/bez-rubriki/sinij-cvetok&amp;psig=AFQjCNHT-LcRz3e7NYlu9S6AYETkY6HSQA&amp;ust=14576652100813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L1tbAkrXLAhVomIMKHe1PCQsQjRwIBw&amp;url=https://cookingripe.wordpress.com/2012/09/21/roasted-eggplant-tomato-pasta-the-best-pasta-youll-ever-eat/&amp;psig=AFQjCNHT-LcRz3e7NYlu9S6AYETkY6HSQA&amp;ust=1457665210081305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s://www.google.com/url?sa=i&amp;rct=j&amp;q=&amp;esrc=s&amp;source=images&amp;cd=&amp;cad=rja&amp;uact=8&amp;ved=0ahUKEwjO9tyekrXLAhVigYMKHcJLDvkQjRwIBw&amp;url=https://blogs.extension.org/mastergardener/2010/06/07/garden-bees/&amp;psig=AFQjCNHT-LcRz3e7NYlu9S6AYETkY6HSQA&amp;ust=1457665210081305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w&amp;url=http://www.flowerpictures.net/flower_database/t_flowers/tomato_flower.html&amp;ei=x5biVLyMJYzjsATYuYHIBA&amp;psig=AFQjCNFXDAVvFd1lnrvFAjAFh_ii82Km-A&amp;ust=1424222245170519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s://raoulpop.files.wordpress.com/2009/06/insects-and-flowers-in-the-garden-54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hyperlink" Target="http://www.hort.purdue.edu/ext/senior/vegetabl/images/large/eggflower.jpg" TargetMode="External"/><Relationship Id="rId9" Type="http://schemas.openxmlformats.org/officeDocument/2006/relationships/hyperlink" Target="http://www.fractalthoughts.com/blog/wp-content/uploads/2013/01/Tomato-Flower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CAcQjRw&amp;url=http://www.radford.edu/content/csat/home/deans-archive/from-the-deans-desk---september-26-2013.html&amp;ei=rl3hVN2qAoaqgwTXjoKwAg&amp;psig=AFQjCNE52nMlEUkV0Ks_KZRZi1LC4fs8BQ&amp;ust=1424142109569566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rareplants.es/shop/prodtype.asp?CAT_ID=468&amp;ei=w6LiVK_kKcmgNsiJgoAM&amp;psig=AFQjCNHIQ6Eoy6edArkOS6NTpY-jv2Z8HQ&amp;ust=142422508886824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grow-it-organically.com/tomato-varieties.html&amp;ei=TJriVK7bKrDlsATlsIGADw&amp;psig=AFQjCNEDy5lJf59dhmfsc_up_2Zz2gpKzA&amp;ust=1424222942897113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1.bp.blogspot.com/-ayp4eoNTYvI/UGvG-9vxcoI/AAAAAAAACpU/Pn6iDC1fQeU/s1600/02tomato_sm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00400"/>
            <a:ext cx="5791200" cy="1066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Fruit or Vegetable?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19601"/>
            <a:ext cx="8458200" cy="1656186"/>
          </a:xfrm>
        </p:spPr>
        <p:txBody>
          <a:bodyPr/>
          <a:lstStyle/>
          <a:p>
            <a:r>
              <a:rPr lang="en-US" dirty="0" smtClean="0"/>
              <a:t>                                </a:t>
            </a:r>
            <a:r>
              <a:rPr lang="en-US" sz="6600" b="1" dirty="0" smtClean="0">
                <a:solidFill>
                  <a:srgbClr val="C00000"/>
                </a:solidFill>
              </a:rPr>
              <a:t>Tomato</a:t>
            </a:r>
            <a:endParaRPr lang="en-US" sz="66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 jillion juli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657600"/>
            <a:ext cx="2895600" cy="2887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omato varieties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0"/>
            <a:ext cx="5257800" cy="3268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omato 'sungold'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219200"/>
            <a:ext cx="20574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Tomato Pests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00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Tomato Hornworm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Stinkbugs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1506" name="Picture 2" descr="Tomato Hornworm 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2971800" cy="1933575"/>
          </a:xfrm>
          <a:prstGeom prst="rect">
            <a:avLst/>
          </a:prstGeom>
          <a:noFill/>
        </p:spPr>
      </p:pic>
      <p:pic>
        <p:nvPicPr>
          <p:cNvPr id="21508" name="Picture 4" descr="http://ucce.ucdavis.edu/files/repository/calag/img6504p201a.jpg"/>
          <p:cNvPicPr>
            <a:picLocks noChangeAspect="1" noChangeArrowheads="1"/>
          </p:cNvPicPr>
          <p:nvPr/>
        </p:nvPicPr>
        <p:blipFill>
          <a:blip r:embed="rId3" cstate="print"/>
          <a:srcRect l="9112" r="8884" b="19783"/>
          <a:stretch>
            <a:fillRect/>
          </a:stretch>
        </p:blipFill>
        <p:spPr bwMode="auto">
          <a:xfrm>
            <a:off x="2057400" y="4038600"/>
            <a:ext cx="2895600" cy="2362200"/>
          </a:xfrm>
          <a:prstGeom prst="rect">
            <a:avLst/>
          </a:prstGeom>
          <a:noFill/>
        </p:spPr>
      </p:pic>
      <p:pic>
        <p:nvPicPr>
          <p:cNvPr id="3074" name="Picture 2" descr="Click for larger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04800"/>
            <a:ext cx="3048000" cy="2133600"/>
          </a:xfrm>
          <a:prstGeom prst="rect">
            <a:avLst/>
          </a:prstGeom>
          <a:noFill/>
        </p:spPr>
      </p:pic>
      <p:pic>
        <p:nvPicPr>
          <p:cNvPr id="3076" name="Picture 4" descr="http://www.missouribotanicalgarden.org/Portals/0/Gardening/Gardening%20Help/images/Pests/Squirrels1765.jpg"/>
          <p:cNvPicPr>
            <a:picLocks noChangeAspect="1" noChangeArrowheads="1"/>
          </p:cNvPicPr>
          <p:nvPr/>
        </p:nvPicPr>
        <p:blipFill>
          <a:blip r:embed="rId6" cstate="print"/>
          <a:srcRect l="24167" t="29056" r="36833" b="25611"/>
          <a:stretch>
            <a:fillRect/>
          </a:stretch>
        </p:blipFill>
        <p:spPr bwMode="auto">
          <a:xfrm>
            <a:off x="4572000" y="2209800"/>
            <a:ext cx="2209800" cy="1600200"/>
          </a:xfrm>
          <a:prstGeom prst="rect">
            <a:avLst/>
          </a:prstGeom>
          <a:noFill/>
        </p:spPr>
      </p:pic>
      <p:pic>
        <p:nvPicPr>
          <p:cNvPr id="3078" name="Picture 6" descr="Image, 2010, Glendale, Arizona, click to enlarge"/>
          <p:cNvPicPr>
            <a:picLocks noChangeAspect="1" noChangeArrowheads="1"/>
          </p:cNvPicPr>
          <p:nvPr/>
        </p:nvPicPr>
        <p:blipFill>
          <a:blip r:embed="rId7" cstate="print"/>
          <a:srcRect l="9600" r="18400" b="10000"/>
          <a:stretch>
            <a:fillRect/>
          </a:stretch>
        </p:blipFill>
        <p:spPr bwMode="auto">
          <a:xfrm>
            <a:off x="6781800" y="2286000"/>
            <a:ext cx="2133600" cy="1600200"/>
          </a:xfrm>
          <a:prstGeom prst="rect">
            <a:avLst/>
          </a:prstGeom>
          <a:noFill/>
        </p:spPr>
      </p:pic>
      <p:pic>
        <p:nvPicPr>
          <p:cNvPr id="3080" name="Picture 8" descr="http://www.naylorsbr.com/wp-content/uploads/2012/06/Stink-Bug-Damage.jpg"/>
          <p:cNvPicPr>
            <a:picLocks noChangeAspect="1" noChangeArrowheads="1"/>
          </p:cNvPicPr>
          <p:nvPr/>
        </p:nvPicPr>
        <p:blipFill>
          <a:blip r:embed="rId8" cstate="print"/>
          <a:srcRect l="35000" t="28333" r="26250" b="23333"/>
          <a:stretch>
            <a:fillRect/>
          </a:stretch>
        </p:blipFill>
        <p:spPr bwMode="auto">
          <a:xfrm>
            <a:off x="6858000" y="4648200"/>
            <a:ext cx="19812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2" name="Picture 10" descr="http://entomologytoday.files.wordpress.com/2014/03/halyomorpha-halys.jpg?w=460"/>
          <p:cNvPicPr>
            <a:picLocks noChangeAspect="1" noChangeArrowheads="1"/>
          </p:cNvPicPr>
          <p:nvPr/>
        </p:nvPicPr>
        <p:blipFill>
          <a:blip r:embed="rId9" cstate="print"/>
          <a:srcRect l="17561" t="6250" r="8293" b="6250"/>
          <a:stretch>
            <a:fillRect/>
          </a:stretch>
        </p:blipFill>
        <p:spPr bwMode="auto">
          <a:xfrm>
            <a:off x="4724400" y="4114800"/>
            <a:ext cx="2209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5486400" y="1676400"/>
            <a:ext cx="3279648" cy="4495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Need same conditions as tomatoes</a:t>
            </a:r>
          </a:p>
          <a:p>
            <a:r>
              <a:rPr lang="en-US" sz="2400" b="1" dirty="0" smtClean="0"/>
              <a:t>Take up a lot of room</a:t>
            </a:r>
          </a:p>
          <a:p>
            <a:r>
              <a:rPr lang="en-US" sz="2400" b="1" dirty="0" smtClean="0"/>
              <a:t>Two plants are needed for cross pollination to get fruit</a:t>
            </a:r>
          </a:p>
          <a:p>
            <a:r>
              <a:rPr lang="en-US" sz="2400" b="1" dirty="0" smtClean="0"/>
              <a:t>Are ripe when papery husk splits from fruit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57200"/>
            <a:ext cx="32766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Tomatillos</a:t>
            </a:r>
            <a:endParaRPr lang="en-US" sz="3600" dirty="0"/>
          </a:p>
        </p:txBody>
      </p:sp>
      <p:pic>
        <p:nvPicPr>
          <p:cNvPr id="20482" name="Picture 2" descr="Tomatillo Vin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4286250" cy="3219451"/>
          </a:xfrm>
          <a:prstGeom prst="rect">
            <a:avLst/>
          </a:prstGeom>
          <a:noFill/>
        </p:spPr>
      </p:pic>
      <p:pic>
        <p:nvPicPr>
          <p:cNvPr id="20484" name="Picture 4" descr="Tomatillo plants are attractive, easy to grow and prolific. - Photo: © Marie Iannot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2286000" cy="2057400"/>
          </a:xfrm>
          <a:prstGeom prst="rect">
            <a:avLst/>
          </a:prstGeom>
          <a:noFill/>
        </p:spPr>
      </p:pic>
      <p:pic>
        <p:nvPicPr>
          <p:cNvPr id="20486" name="Picture 6" descr="http://cdn.blogs.sheknows.com/gardening.sheknows.com/2011/05/tomatillo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4356" t="24348" r="1840" b="6087"/>
          <a:stretch>
            <a:fillRect/>
          </a:stretch>
        </p:blipFill>
        <p:spPr bwMode="auto">
          <a:xfrm>
            <a:off x="3352800" y="4495800"/>
            <a:ext cx="1981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Peppers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More fruits in the Solanaceae or Nightshade Family </a:t>
            </a:r>
            <a:endParaRPr lang="en-US" sz="2800" b="1" dirty="0"/>
          </a:p>
        </p:txBody>
      </p:sp>
      <p:pic>
        <p:nvPicPr>
          <p:cNvPr id="23554" name="Picture 2" descr="http://www.thehomesteadgarden.com/wp-content/uploads/2012/05/peppers-e13376999116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8065">
            <a:off x="381000" y="1219200"/>
            <a:ext cx="3352800" cy="2314576"/>
          </a:xfrm>
          <a:prstGeom prst="rect">
            <a:avLst/>
          </a:prstGeom>
          <a:noFill/>
        </p:spPr>
      </p:pic>
      <p:pic>
        <p:nvPicPr>
          <p:cNvPr id="23556" name="Picture 4" descr="https://bonnieplants.com/wp-content/uploads/pepper-displa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2658" t="7843" b="5882"/>
          <a:stretch>
            <a:fillRect/>
          </a:stretch>
        </p:blipFill>
        <p:spPr bwMode="auto">
          <a:xfrm rot="512888">
            <a:off x="3344177" y="676938"/>
            <a:ext cx="5257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peppers or </a:t>
            </a:r>
            <a:r>
              <a:rPr lang="en-US" dirty="0" err="1" smtClean="0"/>
              <a:t>chiles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Originated south of the Amazon area</a:t>
            </a:r>
          </a:p>
          <a:p>
            <a:r>
              <a:rPr lang="en-US" dirty="0" smtClean="0"/>
              <a:t>Peppers were used over 9000 years ago in Mexico</a:t>
            </a:r>
          </a:p>
          <a:p>
            <a:r>
              <a:rPr lang="en-US" dirty="0" smtClean="0"/>
              <a:t>Our wild pepper is called Chile </a:t>
            </a:r>
            <a:r>
              <a:rPr lang="en-US" dirty="0" err="1" smtClean="0"/>
              <a:t>piquin</a:t>
            </a:r>
            <a:r>
              <a:rPr lang="en-US" dirty="0" smtClean="0"/>
              <a:t> or </a:t>
            </a:r>
            <a:r>
              <a:rPr lang="en-US" dirty="0" err="1" smtClean="0"/>
              <a:t>chiltepin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Columbus brought pepper seeds to Europe</a:t>
            </a:r>
          </a:p>
          <a:p>
            <a:r>
              <a:rPr lang="en-US" dirty="0" smtClean="0"/>
              <a:t>Most peppers grown by people are Capsicum </a:t>
            </a:r>
            <a:r>
              <a:rPr lang="en-US" dirty="0" err="1" smtClean="0"/>
              <a:t>annuum</a:t>
            </a:r>
            <a:r>
              <a:rPr lang="en-US" dirty="0" smtClean="0"/>
              <a:t> types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Chiltepin</a:t>
            </a:r>
            <a:r>
              <a:rPr lang="en-US" dirty="0" smtClean="0"/>
              <a:t> – </a:t>
            </a:r>
            <a:r>
              <a:rPr lang="en-US" dirty="0" err="1" smtClean="0"/>
              <a:t>chile</a:t>
            </a:r>
            <a:r>
              <a:rPr lang="en-US" dirty="0" smtClean="0"/>
              <a:t> </a:t>
            </a:r>
            <a:r>
              <a:rPr lang="en-US" dirty="0" err="1" smtClean="0"/>
              <a:t>pequin</a:t>
            </a:r>
            <a:r>
              <a:rPr lang="en-US" dirty="0" smtClean="0"/>
              <a:t> - Birdseye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Birds spread the seed all over South and Central America as well as southern North America</a:t>
            </a:r>
            <a:endParaRPr lang="en-US" dirty="0"/>
          </a:p>
        </p:txBody>
      </p:sp>
      <p:pic>
        <p:nvPicPr>
          <p:cNvPr id="4" name="Picture 3" descr="Chile pequ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48000"/>
            <a:ext cx="3429000" cy="2895600"/>
          </a:xfrm>
          <a:prstGeom prst="rect">
            <a:avLst/>
          </a:prstGeom>
        </p:spPr>
      </p:pic>
      <p:pic>
        <p:nvPicPr>
          <p:cNvPr id="5" name="Picture 4" descr="c.pequin fru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733800"/>
            <a:ext cx="2657475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peppers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29416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Spicy peppers have capsaicin</a:t>
            </a:r>
          </a:p>
          <a:p>
            <a:r>
              <a:rPr lang="en-US" dirty="0" smtClean="0"/>
              <a:t>Capsaicin can even blister </a:t>
            </a:r>
          </a:p>
          <a:p>
            <a:pPr>
              <a:buNone/>
            </a:pPr>
            <a:r>
              <a:rPr lang="en-US" dirty="0" smtClean="0"/>
              <a:t>	skin</a:t>
            </a:r>
          </a:p>
          <a:p>
            <a:r>
              <a:rPr lang="en-US" dirty="0" smtClean="0"/>
              <a:t>Spiciness is measured in                                       </a:t>
            </a:r>
            <a:r>
              <a:rPr lang="en-US" dirty="0" err="1" smtClean="0"/>
              <a:t>Scoville</a:t>
            </a:r>
            <a:r>
              <a:rPr lang="en-US" dirty="0" smtClean="0"/>
              <a:t> Units -                                                       –the higher the number                                                  the hotter the taste</a:t>
            </a:r>
            <a:endParaRPr lang="en-US" dirty="0"/>
          </a:p>
        </p:txBody>
      </p:sp>
      <p:pic>
        <p:nvPicPr>
          <p:cNvPr id="4" name="Picture 3" descr="hot-peppers_heat chart.jpg"/>
          <p:cNvPicPr>
            <a:picLocks noChangeAspect="1"/>
          </p:cNvPicPr>
          <p:nvPr/>
        </p:nvPicPr>
        <p:blipFill>
          <a:blip r:embed="rId2" cstate="print"/>
          <a:srcRect t="3333"/>
          <a:stretch>
            <a:fillRect/>
          </a:stretch>
        </p:blipFill>
        <p:spPr>
          <a:xfrm>
            <a:off x="5943600" y="152400"/>
            <a:ext cx="276979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peppers – sweet peppers</a:t>
            </a:r>
            <a:endParaRPr lang="en-US" dirty="0"/>
          </a:p>
        </p:txBody>
      </p:sp>
      <p:pic>
        <p:nvPicPr>
          <p:cNvPr id="26626" name="Picture 2" descr="http://kitchenproject.com/history/Peppers/Bell-Peppers/jasa2.jpg"/>
          <p:cNvPicPr>
            <a:picLocks noChangeAspect="1" noChangeArrowheads="1"/>
          </p:cNvPicPr>
          <p:nvPr/>
        </p:nvPicPr>
        <p:blipFill>
          <a:blip r:embed="rId2" cstate="print"/>
          <a:srcRect l="21154" t="5882" r="7692" b="14706"/>
          <a:stretch>
            <a:fillRect/>
          </a:stretch>
        </p:blipFill>
        <p:spPr bwMode="auto">
          <a:xfrm>
            <a:off x="1752600" y="2362200"/>
            <a:ext cx="2819400" cy="205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371600"/>
            <a:ext cx="701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Have no capsaicin</a:t>
            </a:r>
          </a:p>
          <a:p>
            <a:r>
              <a:rPr lang="en-US" sz="2800" b="1" dirty="0" smtClean="0"/>
              <a:t>All start out green and mature                                       to red</a:t>
            </a:r>
            <a:endParaRPr lang="en-US" sz="2800" b="1" dirty="0"/>
          </a:p>
        </p:txBody>
      </p:sp>
      <p:pic>
        <p:nvPicPr>
          <p:cNvPr id="6" name="Picture 5" descr="Pepper Gyp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219200"/>
            <a:ext cx="2857500" cy="2857500"/>
          </a:xfrm>
          <a:prstGeom prst="rect">
            <a:avLst/>
          </a:prstGeom>
        </p:spPr>
      </p:pic>
      <p:pic>
        <p:nvPicPr>
          <p:cNvPr id="7" name="Picture 6" descr="Pepper- Chocolate Be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572000"/>
            <a:ext cx="2181726" cy="2057400"/>
          </a:xfrm>
          <a:prstGeom prst="rect">
            <a:avLst/>
          </a:prstGeom>
        </p:spPr>
      </p:pic>
      <p:pic>
        <p:nvPicPr>
          <p:cNvPr id="26628" name="Picture 4" descr="http://www.theproduceguide.com/pimage/prod1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572000"/>
            <a:ext cx="2038350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19800" y="411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Gypsy Pepper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5334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Chocolate Bell                                           Banana Pepper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Peppers need: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715000" cy="37798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Warm temperatures</a:t>
            </a:r>
          </a:p>
          <a:p>
            <a:r>
              <a:rPr lang="en-US" dirty="0" smtClean="0"/>
              <a:t>Lots of sun</a:t>
            </a:r>
          </a:p>
          <a:p>
            <a:r>
              <a:rPr lang="en-US" dirty="0" smtClean="0"/>
              <a:t>Lots of good organic                                  fertilizer (not too much Nitrogen)</a:t>
            </a:r>
          </a:p>
          <a:p>
            <a:r>
              <a:rPr lang="en-US" dirty="0" smtClean="0"/>
              <a:t>Even watering</a:t>
            </a:r>
          </a:p>
          <a:p>
            <a:r>
              <a:rPr lang="en-US" dirty="0" smtClean="0"/>
              <a:t>Some support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9700" name="AutoShape 4" descr="Image result for pepper pla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Image result for pepper plan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4" name="Picture 8" descr="http://growtabak.ru/wp-content/uploads/2015/06/53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31813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 peppers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3810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Dig hole slightly larger than the pot</a:t>
            </a:r>
          </a:p>
          <a:p>
            <a:r>
              <a:rPr lang="en-US" dirty="0" smtClean="0"/>
              <a:t>Mix fertilizer and compost in the hole</a:t>
            </a:r>
          </a:p>
          <a:p>
            <a:r>
              <a:rPr lang="en-US" dirty="0" smtClean="0"/>
              <a:t>Plant the transplants level with the soil</a:t>
            </a:r>
          </a:p>
          <a:p>
            <a:r>
              <a:rPr lang="en-US" dirty="0" smtClean="0"/>
              <a:t>Mulch around the plants</a:t>
            </a:r>
          </a:p>
          <a:p>
            <a:r>
              <a:rPr lang="en-US" dirty="0" smtClean="0"/>
              <a:t>Water plant</a:t>
            </a:r>
            <a:endParaRPr lang="en-US" dirty="0"/>
          </a:p>
        </p:txBody>
      </p:sp>
      <p:pic>
        <p:nvPicPr>
          <p:cNvPr id="31746" name="Picture 2" descr="Image result for planting pep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419600"/>
            <a:ext cx="2628900" cy="2133600"/>
          </a:xfrm>
          <a:prstGeom prst="rect">
            <a:avLst/>
          </a:prstGeom>
          <a:noFill/>
        </p:spPr>
      </p:pic>
      <p:pic>
        <p:nvPicPr>
          <p:cNvPr id="31748" name="Picture 4" descr="https://encrypted-tbn2.gstatic.com/images?q=tbn:ANd9GcRe8bkRHhJ5OR20GbEgC8xjxkk7PTgDY3X19vyTUGQ2PHl-xnAIP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19200"/>
            <a:ext cx="2581275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Eggplants – Solanaceae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27238"/>
          </a:xfrm>
        </p:spPr>
        <p:txBody>
          <a:bodyPr/>
          <a:lstStyle/>
          <a:p>
            <a:r>
              <a:rPr lang="en-US" dirty="0" smtClean="0"/>
              <a:t>Originated in India</a:t>
            </a:r>
          </a:p>
          <a:p>
            <a:r>
              <a:rPr lang="en-US" dirty="0" smtClean="0"/>
              <a:t>Were grown in China</a:t>
            </a:r>
          </a:p>
          <a:p>
            <a:r>
              <a:rPr lang="en-US" dirty="0" smtClean="0"/>
              <a:t>Spread to the Middle East</a:t>
            </a:r>
            <a:endParaRPr lang="en-US" dirty="0"/>
          </a:p>
        </p:txBody>
      </p:sp>
      <p:pic>
        <p:nvPicPr>
          <p:cNvPr id="32770" name="Picture 2" descr="https://beneficialfarmscsa.files.wordpress.com/2011/08/eggpl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38600"/>
            <a:ext cx="2895600" cy="2133600"/>
          </a:xfrm>
          <a:prstGeom prst="rect">
            <a:avLst/>
          </a:prstGeom>
          <a:noFill/>
        </p:spPr>
      </p:pic>
      <p:pic>
        <p:nvPicPr>
          <p:cNvPr id="32774" name="Picture 6" descr="http://martinamartina.typepad.com/.a/6a00e55175af5b883301538fd6d294970b-p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5715000" cy="2590800"/>
          </a:xfrm>
          <a:prstGeom prst="rect">
            <a:avLst/>
          </a:prstGeom>
          <a:noFill/>
        </p:spPr>
      </p:pic>
      <p:pic>
        <p:nvPicPr>
          <p:cNvPr id="32776" name="Picture 8" descr="http://media.npr.org/assets/img/2011/10/03/eggplant_wide-c5f19aa36eb2e7133c4cd45249bb7eae6ac17bc9.jpg?s=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0970" r="16456"/>
          <a:stretch>
            <a:fillRect/>
          </a:stretch>
        </p:blipFill>
        <p:spPr bwMode="auto">
          <a:xfrm>
            <a:off x="5562600" y="1219200"/>
            <a:ext cx="3276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Tomato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C00000"/>
                </a:solidFill>
              </a:rPr>
              <a:t>King of the Garden!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762000" y="5638800"/>
            <a:ext cx="8077200" cy="1066800"/>
          </a:xfrm>
        </p:spPr>
        <p:txBody>
          <a:bodyPr>
            <a:normAutofit fontScale="62500" lnSpcReduction="20000"/>
          </a:bodyPr>
          <a:lstStyle/>
          <a:p>
            <a:endParaRPr lang="en-US" sz="2800" dirty="0" smtClean="0"/>
          </a:p>
          <a:p>
            <a:r>
              <a:rPr lang="en-US" sz="3600" b="1" dirty="0" smtClean="0"/>
              <a:t>Most popular plant grown in vegetable gardens.</a:t>
            </a:r>
          </a:p>
          <a:p>
            <a:r>
              <a:rPr lang="en-US" sz="3600" b="1" dirty="0" smtClean="0"/>
              <a:t>Tomatoes are in some of our favorite foods.</a:t>
            </a:r>
          </a:p>
          <a:p>
            <a:endParaRPr lang="en-US" dirty="0"/>
          </a:p>
        </p:txBody>
      </p:sp>
      <p:pic>
        <p:nvPicPr>
          <p:cNvPr id="5122" name="Picture 2" descr="http://www.redgold.com/images/store-brand/storebrand_tomato_ketchup.jpg?sfvrsn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9529">
            <a:off x="7021322" y="2590202"/>
            <a:ext cx="1752600" cy="1371600"/>
          </a:xfrm>
          <a:prstGeom prst="rect">
            <a:avLst/>
          </a:prstGeom>
          <a:noFill/>
        </p:spPr>
      </p:pic>
      <p:pic>
        <p:nvPicPr>
          <p:cNvPr id="5124" name="Picture 4" descr="http://incrediblemos.com/wp-content/uploads/2013/01/pizza-sl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7060">
            <a:off x="516449" y="2648832"/>
            <a:ext cx="2054511" cy="1332112"/>
          </a:xfrm>
          <a:prstGeom prst="rect">
            <a:avLst/>
          </a:prstGeom>
          <a:noFill/>
        </p:spPr>
      </p:pic>
      <p:pic>
        <p:nvPicPr>
          <p:cNvPr id="5128" name="Picture 8" descr="Spaghetti with Meatball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590800"/>
            <a:ext cx="2209800" cy="1447800"/>
          </a:xfrm>
          <a:prstGeom prst="rect">
            <a:avLst/>
          </a:prstGeom>
          <a:noFill/>
        </p:spPr>
      </p:pic>
      <p:pic>
        <p:nvPicPr>
          <p:cNvPr id="5130" name="Picture 10" descr="cucumber and tomato salad"/>
          <p:cNvPicPr>
            <a:picLocks noChangeAspect="1" noChangeArrowheads="1"/>
          </p:cNvPicPr>
          <p:nvPr/>
        </p:nvPicPr>
        <p:blipFill>
          <a:blip r:embed="rId6" cstate="print"/>
          <a:srcRect l="1882" t="25532" r="11529"/>
          <a:stretch>
            <a:fillRect/>
          </a:stretch>
        </p:blipFill>
        <p:spPr bwMode="auto">
          <a:xfrm>
            <a:off x="2590800" y="2438400"/>
            <a:ext cx="2286000" cy="1600200"/>
          </a:xfrm>
          <a:prstGeom prst="rect">
            <a:avLst/>
          </a:prstGeom>
          <a:noFill/>
        </p:spPr>
      </p:pic>
      <p:pic>
        <p:nvPicPr>
          <p:cNvPr id="5132" name="Picture 12" descr="http://lindamziedrich.files.wordpress.com/2012/11/fermented-salsa.jpg?w=300&amp;h=20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838200"/>
            <a:ext cx="2362200" cy="1600200"/>
          </a:xfrm>
          <a:prstGeom prst="rect">
            <a:avLst/>
          </a:prstGeom>
          <a:noFill/>
        </p:spPr>
      </p:pic>
      <p:pic>
        <p:nvPicPr>
          <p:cNvPr id="5134" name="Picture 14" descr="http://www.tastyeatsathome.com/wordpress/wp-content/uploads/2011/02/tomato-sou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838200"/>
            <a:ext cx="1981200" cy="1600200"/>
          </a:xfrm>
          <a:prstGeom prst="rect">
            <a:avLst/>
          </a:prstGeom>
          <a:noFill/>
        </p:spPr>
      </p:pic>
      <p:pic>
        <p:nvPicPr>
          <p:cNvPr id="5136" name="Picture 16" descr="http://filbertacresfarm.com/public_files/Website_photos/News_Items/tomatoplan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152400"/>
            <a:ext cx="2895600" cy="2209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743200" y="83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   =</a:t>
            </a:r>
            <a:endParaRPr lang="en-US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Eggplants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4656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Need same growing conditions                                                     as tomatoes and peppers</a:t>
            </a:r>
          </a:p>
          <a:p>
            <a:r>
              <a:rPr lang="en-US" dirty="0" smtClean="0"/>
              <a:t>Planted same time as peppers</a:t>
            </a:r>
          </a:p>
          <a:p>
            <a:r>
              <a:rPr lang="en-US" dirty="0" smtClean="0"/>
              <a:t>Love warm weather</a:t>
            </a:r>
          </a:p>
          <a:p>
            <a:r>
              <a:rPr lang="en-US" dirty="0" smtClean="0"/>
              <a:t>Are harvested when they are  a                                             mature size</a:t>
            </a:r>
          </a:p>
          <a:p>
            <a:r>
              <a:rPr lang="en-US" dirty="0" smtClean="0"/>
              <a:t>Do not store well,                                                                                so use soon after harvest</a:t>
            </a:r>
          </a:p>
          <a:p>
            <a:r>
              <a:rPr lang="en-US" dirty="0" smtClean="0"/>
              <a:t>Bruise easily</a:t>
            </a:r>
          </a:p>
          <a:p>
            <a:endParaRPr lang="en-US" dirty="0"/>
          </a:p>
        </p:txBody>
      </p:sp>
      <p:pic>
        <p:nvPicPr>
          <p:cNvPr id="33796" name="Picture 4" descr="http://dingo.care2.com/pictures/greenliving/uploads/2011/10/Eggplant-flow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1"/>
            <a:ext cx="2771775" cy="2133600"/>
          </a:xfrm>
          <a:prstGeom prst="rect">
            <a:avLst/>
          </a:prstGeom>
          <a:noFill/>
        </p:spPr>
      </p:pic>
      <p:pic>
        <p:nvPicPr>
          <p:cNvPr id="33798" name="Picture 6" descr="https://storybookstorage.s3.amazonaws.com/items/images/000/121/006/original/aubergines.jpg?14398726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200400"/>
            <a:ext cx="2724150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Pollinating </a:t>
            </a:r>
            <a:r>
              <a:rPr lang="en-US" smtClean="0"/>
              <a:t>Nightshade plants</a:t>
            </a:r>
            <a:endParaRPr lang="en-US" dirty="0"/>
          </a:p>
        </p:txBody>
      </p:sp>
      <p:pic>
        <p:nvPicPr>
          <p:cNvPr id="34818" name="Picture 2" descr="http://foto-flowers.ru/wp-content/uploads/2015/01/Eggpl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5853" r="28905"/>
          <a:stretch>
            <a:fillRect/>
          </a:stretch>
        </p:blipFill>
        <p:spPr bwMode="auto">
          <a:xfrm>
            <a:off x="381000" y="1371600"/>
            <a:ext cx="2895600" cy="2971800"/>
          </a:xfrm>
          <a:prstGeom prst="rect">
            <a:avLst/>
          </a:prstGeom>
          <a:noFill/>
        </p:spPr>
      </p:pic>
      <p:pic>
        <p:nvPicPr>
          <p:cNvPr id="34820" name="Picture 4" descr="https://blogs.extension.org/mastergardener/files/2010/06/b-impatiens-on-eggplant-flow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438400"/>
            <a:ext cx="3124200" cy="2895600"/>
          </a:xfrm>
          <a:prstGeom prst="rect">
            <a:avLst/>
          </a:prstGeom>
          <a:noFill/>
        </p:spPr>
      </p:pic>
      <p:pic>
        <p:nvPicPr>
          <p:cNvPr id="34822" name="Picture 6" descr="https://cookingripe.files.wordpress.com/2012/09/garden-2012-01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7718" r="25448" b="10828"/>
          <a:stretch>
            <a:fillRect/>
          </a:stretch>
        </p:blipFill>
        <p:spPr bwMode="auto">
          <a:xfrm>
            <a:off x="6781800" y="3505200"/>
            <a:ext cx="2133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3235" r="3676" b="2000"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Tomatoes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 part of the Nightshade or </a:t>
            </a:r>
            <a:r>
              <a:rPr lang="en-US" sz="2800" i="1" dirty="0" err="1" smtClean="0"/>
              <a:t>Solanaceae</a:t>
            </a:r>
            <a:r>
              <a:rPr lang="en-US" sz="2800" i="1" dirty="0" smtClean="0"/>
              <a:t> </a:t>
            </a:r>
            <a:r>
              <a:rPr lang="en-US" sz="2800" dirty="0" smtClean="0"/>
              <a:t>Family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Tomato flowers</a:t>
            </a:r>
            <a:endParaRPr lang="en-US" sz="2400" dirty="0"/>
          </a:p>
        </p:txBody>
      </p:sp>
      <p:pic>
        <p:nvPicPr>
          <p:cNvPr id="3074" name="Picture 2" descr="Potato flow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"/>
            <a:ext cx="2362200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6600" y="1981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Potato flowers</a:t>
            </a:r>
            <a:endParaRPr lang="en-US" sz="2400" dirty="0"/>
          </a:p>
        </p:txBody>
      </p:sp>
      <p:pic>
        <p:nvPicPr>
          <p:cNvPr id="3076" name="Picture 4" descr="http://www.hort.purdue.edu/ext/senior/vegetabl/images/small/eggflow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914401"/>
            <a:ext cx="2133600" cy="1447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0" y="457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Eggplant  flower</a:t>
            </a:r>
            <a:endParaRPr lang="en-US" sz="2400" dirty="0"/>
          </a:p>
        </p:txBody>
      </p:sp>
      <p:pic>
        <p:nvPicPr>
          <p:cNvPr id="3078" name="Picture 6" descr="Sweet pepper flower"/>
          <p:cNvPicPr>
            <a:picLocks noChangeAspect="1" noChangeArrowheads="1"/>
          </p:cNvPicPr>
          <p:nvPr/>
        </p:nvPicPr>
        <p:blipFill>
          <a:blip r:embed="rId6" cstate="print"/>
          <a:srcRect l="21818" r="25818"/>
          <a:stretch>
            <a:fillRect/>
          </a:stretch>
        </p:blipFill>
        <p:spPr bwMode="auto">
          <a:xfrm>
            <a:off x="6400800" y="2514600"/>
            <a:ext cx="2209800" cy="1752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24600" y="4267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Pepper flower</a:t>
            </a:r>
            <a:endParaRPr lang="en-US" sz="2400" dirty="0"/>
          </a:p>
        </p:txBody>
      </p:sp>
      <p:pic>
        <p:nvPicPr>
          <p:cNvPr id="3080" name="Picture 8" descr="Tomatillo, Husk Tomato, PHYSALIS IXOCARPA, flower showing calyx"/>
          <p:cNvPicPr>
            <a:picLocks noChangeAspect="1" noChangeArrowheads="1"/>
          </p:cNvPicPr>
          <p:nvPr/>
        </p:nvPicPr>
        <p:blipFill>
          <a:blip r:embed="rId7" cstate="print"/>
          <a:srcRect l="41481"/>
          <a:stretch>
            <a:fillRect/>
          </a:stretch>
        </p:blipFill>
        <p:spPr bwMode="auto">
          <a:xfrm>
            <a:off x="3733800" y="2514600"/>
            <a:ext cx="1905000" cy="1905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71600" y="3048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Tomatillo flower</a:t>
            </a:r>
            <a:endParaRPr lang="en-US" sz="2400" dirty="0"/>
          </a:p>
        </p:txBody>
      </p:sp>
      <p:sp>
        <p:nvSpPr>
          <p:cNvPr id="3082" name="AutoShape 10" descr="data:image/jpeg;base64,/9j/4AAQSkZJRgABAQAAAQABAAD/2wCEAAkGBxMTEhUUEhQUFhUVFxUVFBYXFRcUFRYXFRQWFhQUFxQYHCggGBolHBUVITEhJSkrLi4uFx8zODQsNygtLisBCgoKDg0OGxAQGywkICYsLCwsLCwsLCwsLC8sLCwsLCwsLCwsLCwsLCwvLCwsLCwsLSwsLCwsLCwsLCwsLCwsLP/AABEIALoBDwMBIgACEQEDEQH/xAAbAAACAgMBAAAAAAAAAAAAAAAEBQMGAQIHAP/EAD4QAAIBAgQDBgMHAgUDBQAAAAECEQADBBIhMQVBUQYTIjJhcQeBkRQjQlKhscFigjOS0eHwFXLxJEOissL/xAAaAQACAwEBAAAAAAAAAAAAAAADBAABAgUG/8QAMBEAAgIBAwIDBwQCAwAAAAAAAAECEQMSITEEQSJh8BNRcYGRscEyQqHxBSMzctH/2gAMAwEAAhEDEQA/AK+cXBgVKHJ3rOJwYDGKkt2TXA6rM5PShJ2ahaxdEiiAlYa3IpfGop7kSEGJTWo4pli8LQDLFdaMk0bRqFqVFrQVsGqmQJt25rFyzTzgmCXEYdwoAvWm8JEjOGEhXnTcMAeWlKbrQSrAgjQgiCD0IrGuNtd0SUWkn7wB0NQtRzVo9iauMkzNgYat0VmDFVYhRmYgEhVmMzEbCSNTWGwza5QTAn5e3OrbwvB9xwrEXXEPiEMA7i35bQPuWLfMVuc1BJvu0vqEhDUU43K8t2hC9SWVLbUSrKoaYe9Ri1FgcAdzRV6AKRzdPvaBuBGHqdWoDvhUyXKSnjaMONBmaorla563TWhpVuQW37etDMaZY2lF0muvgya4hEedqga5WLjUO7UxRtIaYHESdafWFkVV+Hb1a8JtSPUqjMjD2KjtYQA0U92sWzS6pImlEqwBQuLSRU1aXKws9umU2JrgioMxJo/FJNC201oiaBtFmslXbWt8UVA0pCcSyGpPtpat5N47Bm0F95W4ah7VS0g9mCNnANLcXZoq7eihWuzTWCUky0xexivB1EliQAJkCY9T6Dc+1ZxAovgmEa5cVVAzMwVZ2kmNfTrXSvawg17J3zZxARtrwFs66Bpm2Z566f3VcOL9nreKXU93dHluATIH4XXTMP1FUHi2FXD3Gsrcm2hAw+I8otvuLbxMKGHhbkB6V1HAXS9u2+ssikg7zHjUxzmaR6jwyWWI1iVpwkcu4twq7hrnd3QAYlWBlHH5lP8AG4qCy/I11nivDreJtZHHqjfiRvzA/uOYrmPEeFXLVw22XxAwI2afKV950/2q4TU94i+XC4PyPJhdUZh4WuAEfmVfEw9pAmrX2sfvOH4kn8K22HyuJpSPiCZb3dCIsoqkjm7auadYm2X4ZijvKE7x4VdTv7LQXP2maD7L1Yzjhpg0cqUSas3BcCIk1XUXWrZwsnJXdghej2PxS2xVZxfFCT6UR2jLZvSq1JJrHs7dstId4a+WNPrC6Un4Ph9qeZdK5nV8gZkDtUtq7UV1agzxS+m0YoJu61lMMIrS001MblajKUdkRAuJwYNJsVhY2qxZpoTFWJpzDmd0wkWAcLsGRVptXUywdD6UtwdsLXr97WtZJW6o0xhbtqx84HvRC4XkrKT02pItgNsa3tXGRgenOgOMe6MWGs5Bg6EV4vW17iufdFLdede+3IBPd+P38P0paWGN7MzQM6TQjJBppabOJA1G4HP1iosfhiBykbiQSPccq3GMqICXR1qHJG1SXzpWuGaa3JuJHsF4a7RJ1FBskait7V+gOKnuicmlwa0Nf0ou+elQthywpjBjbdlpbgqa057O3BavWnOgDiT0B8M/KZ+VKltQaJzaVeeT3h2ZdtOyz8c4AQxawudHnPZjYfiUAnxofyjUfSouz/EbmDAtHxWDqlt2++tTqVTXxpvHMbGmnZzFm7ZUkhnSUcT4tPIxHqI16g1YbVzSGkg7g7Vz49U8cXjy/X8nQjhUnrh37GmFxqOA9syDy/261DxhlhXYDwnRvyk7/wAxPM0HxPgSkFsO7WXMGB/hn5DUH1FVPjd7FIxtHEMy6d5/2kSwBOu0fWlcdvJ/qmqfK3+dUMO6pxILDzavXW8xuMfWAPCP1FWnhDoeGuLhADWnUkmBJkLqfWK5w1u6GKq5CGJU6+Lfn6AVcezHF/uhbYGRGdCNRmEg9Pp0roSSxVPlWuOyAqLfh+JUsVgMrxDCdtQQfUGBIqwcPsZUozGcM8XglkYyAEkzH4oEBvXT0r2IsFdAGMf0nWN4H1r0GPJCUNcXaE2nHZi3HcJFylB7OKpq0reCLmuEIP6zlHWJaNYpTieN2XJFsvcO0W0JHzdsqj61SmpFWB27AUxRPKhbrzrqDzBIMfMaVnvtKF1GFTjsZkjN00HcFEM21ZW1NcvQ4cgqoHRoqK5fije4oTF4aKNggpS3NxRPhr00cVEUswVqKOL0TNGMHsW1Ro2m1BXm1pidqW3yJrXTNSZI7heGeKM0NLEYdaJs3Yo+TCpIto3fDDcVGZ50WGrG9cnIpQdMEyHD4goQymDUS4j70s5jNJkDf0NT3LHMUOSNiKLizOK96IYOoqNNDUlh9KixBo+bGakib7RWjHmKDDTUweKXWPcwkF2nmmFq6AKSl+YqazdmmtLiEDXAJoa8IqeytRYg60PLG+CNHuH4q5auLctmGX6EHdWHMGukcA4wL9ouVyMGKkFpWYBBDRqII3FUvgPBjfOdyVsjmN7h5qhOgHVoMbb7XK0lqxbAUQqzA3JJ3Yk6yetI5MkU6Yz00Z89gLtJ2g7hcoKm4w0CjyjaSxG/oKquHtk2Qz6sxMk6nV43rXijtdukxLEwoH6aVLj+HXbSIre/WDnkgnrqKGoRSVbNsajNqTb4oFvWxLHoP3/2H61PwwxLDzaT8p/1pLdxzJ5hpJJ9eSj9BV8ucCS1hVJDd8lvM+U+dj4mUg9JgbbVrKtKUH+7ZBPaJq12AYt3lNu6PCdQRurjZh+x6ip8F2KtuJbEXwOQS5A+cg0vtRAdTIbbkfUEdaf8P4qlq25uBiBqMoBJO0akelBjLNjlpx/Rg5Qxz8UvqLcR8P1WTaNpt479WY/5vEJ/tFKrvAsWB/gOQPyZLn0VGJ/Sn2M7bophMNdPXNdW3+iq1DDtuzeSwF9Wum5/8VRf3ro4pdbauC+b9fYWccHZiW1wDFMpfuXVRrL5bX0FwqT8qX3EinfEuKNc1uNPQbKPYClLXAa66114qvy/92+yAya7ALXNfaibeJ0obEMBpRi8KJwy3wZm4yMvQDytPvpS+aCa3K02a/aRNSXQGFQW8FRDCKEoqEdilsQ29K0a7rNGW8PIoPiGBdIlSMwDLOkg7H2qlFZOScmbt+gLj615iaxlo+LEoIijRB3hBqUXD1rzWDWqoRQp6lwZYXaxDbUTav0AK2D0rNauTDGyX62uW8wnnSpL0Gm+DuAihLG09iJChnishswqO6K0tGDXVlGwrRsyxWjXKIdJqAYc0KGB6jKjuaBqns3IM0Pctmo1uRTEoWjdD6xekU94dxFIVcRZsuqCLb90mZeofSHBiZIJBnrVNs3iD6UxXGSKUlB6Hj95Iy0stmK7TWx1MDQAQo6KNBHyFQYe9cxU5CIBgqskiRIzMQBPpVXwmCuYi6LdsoGIYy7ZEAVSSS0Hp0q/WbtjA2AjXAAg1P4rjnViEGpZjMDkAOQrm5+kx9Okqbk+FyOY5znzwFcK4SlgT5rrbtvlH5V/k0m7S4wkMiXbSGIUvDSZE+HlyE0m4t2tu3bbJaU2g2hcNNzJ0kaKT6bdTuAeG4PQZQp3MjVWJ3zr1PWmum/xmWUvaZXT7LmvwSeZJVEm4DiCro+ItWbjofu5DFVIjxhZAzabkGI0irSmOuXCDcbIFGcqo0KjzSzDXT150uwfCmZdM46HMcymfIf6fWpe0V027SWEMNdMNGkBesRPv0Bro5OmxYv9lLUuPn7hZzlTV7CjD3z4mCnupAY8h0YjeBPmGop5hwCGIEqNHkSUP9YG455hoR0rOExOGs21kwICyd201A576n5UsxeJ+zXFvWzNtiFjqseUjqABFKSwY0lbtre+6+BmM3Dj5m3EMF/7jZXVvIykFNvzA6mOsUivSNdtYA5/SrHcw6AG/hmCd42Z1KjuWImc6DyvGzrB2nNSHFWszEoCY3O/1NOSypJbmZV2GHEOHH7Bacaubhdj+W24KqvtKodeZpNhLB51e+FqDh7SXACDaUMp5grrVZx+CNi6beYMIDJOhKtMTOhOhGnSlek61Tcoz5TdfC9g2WGlJr3IDuYIb024ZiDlbDOABcUvbOxkRE+7KaCuq+i5TLEAafmOUGOknfaje1NkJf8ABvYtpEdEMj+frU6qadIzi3tgTPAoNnk0fx21FyREOBcX2YA7e5NZ4Nwprr5RtEsx2UdT69KVcqVAad0S8BU3rzW4GW2UzGPw5FdpPWTHzqbtH4r9wneRvp+EbelH9ngtq1irqAkF3YE7uLahV1Gw0+hFKu03lt34JFy0Hv5fwFCbdy4F5jwqY6TUwz1ZnXC2+fcPKOmCXd7/AIK9dYFoG3WtLjgbEEa++m4I5Hb6it2wNzNGWQVlSNQwI0IPOais4Njda2QQVtpdZSCCd1Jj27un5OTBbswcTWpvTyqO5bI1II9xFYWgNsGbl68TWKwTWSjQmjcK5FDIlEI0VmT9xdkrpXrdialijcNZrqqNsKR27VeezRht1qUouksW3LFB3sFTlkqRbNXpsgisWORrD2yping4eWPhGtGYvhiIk3nCmPnQcuLayNWVq1aDyCJ/WpRw8DYAewo+1w2WzI6Hnv1p7Z4ckeMiR+Wf3q8c0o1JloQ4DCGfC0HpG/oRzp1g8ME8TeEdAPETzhYre9etWtvvHPkUCTPrS7EYtvEXILx5D5R0mKzPPb04/m+yKbLNgi95RmGVCSMrEhmA10IGmnrSQlTeu3NTbsLkQKASZBGk6mB+9bYLineZQQPBqpWBlyrOrB+ixSps6oIUsHJbMNw0brqCR1HMdaFP9Srfvf2KZu+NzKVBBg5kBEHpEf8ANqzdUXlyOYiASPwkDefSkN3FmWEZW5jmCP8AzUpxTEQDAEnpqeenOlXJ3uYsP4dixauGzehkYgMQZ28twEUw4qrKMoUKpMqAdGHJj1JqXjfCe/Vb1oZy1u0xYHxFhbAbMsfiiZ6kzQfBMcjt3N3z28yoSdR1U1mMlNVF+vMuUXHYsfAcR3llVOr2QEb1GuQ/QR8qJ49wcYm14R94uqHb3Qnof0NKeCXWt4uAhyOuVjEKCDKnr1H91XDu41XUcx0rmdVGfTZHKtvXp+Q/hSyY9LKV2M4YGuwc4a2Q72zDBWBgGVAyMYiJ26itr7i9isSw1UAp/lUg/wA1YuP8UWzadgyo7LkU8yYMDqdzFUrhnGMPawzKtwHEPK5YaVzaSdNIE/pRZ9RLPjUsa9y2/lmY41jelvzGyYF8QmFGXy2yhOnMgwfaN/enPEsmDwrKDLGRMRmZtCY9tPlQfB+KC1YJc5QI3Ou1acNttjLy3rikWbZlA2huMNmj8g09zWPa6nxx3LWJJ33ZlkdbKYW2hNx1DXeQtqfEELbAkEE+nvRV+2LYtoYPd24PQ6AMdfwyDvTm6wEmQN2YzA0GrMfQDf0rmvFOJ3MfeNnBhu70zOfD4RzboJ2HrW+iTnmWn9u7+L/v+DOZaU2+XsvgjGC4l3N04dCpsszPh2IJyaTcsJp12/3rOIvtbx+FvPI71WsOecT4d/Vl+lEcR7PILQtIxa8ozhyQGzLJKqsbb89wKFxQGKwhMxibLK5XTYCCy+p0Mb6V2pvTLxcitgPHLZW4dTrrvO+u9LhVzwK2cVZDtAvARcUyq5hoHIH4I1+ZpLi+BXEMZRBJ1zCAOQ1idOgpecW90YlFoUV5RRVzBtMBWJ10gyI9vcVsvD7g/A09I8X+Xeh7mDW2NKw4raI3rzUHuUydH1prhTpSRWpvgmruwQwGEVqVrcVkCi0QgZalQVhxUlkVEiBNu7lUkCW/CN6qnF8Bi7znwMfUkAVdcLapnh8LVSxa+TRSP+jthbS82gZtOdMuGY8shPRdulXHE8PDoViqJd4bcs3CIJBnUUvlxvHK1wZYZ2QwwuPfu6ysKDPl5mB66fSk/aMlLuw319farL2Q+6t3VYQXfNJ6ZQP3pTxvAM92BPWY/isSSjgikV2FXA7qzdOSCLTmSeZhB4Qv9R50Ljr4JyTICIrqVgjTMr23BI0J5gbkc6cXcN3OGuMUuAyqy+WInZI13irJg+yIvIj3AGzKrKeYzKJE9PShY8cpS2XYqimcP4LfuxJnoW8R/wA25prd7MFF13057k7D3roHDeCraXKBtWOKcPtujJdTMjCGH8joaYfSLTct2aUV3OccK7QHDv3V/S0DCudDbM6gjmk/MftfAiXAA6q2zDMob1DAnb3FULiPZtws3LZxKIfAFveNQPwO2QPliBuxA586L4TxPGFFs2rVpERQqPcY3HUCeYUA8gBl5Vxeow45ePDJX3T9bMZhJxWmSL4bKKPwjnsKrnHe0yWge6clxz0A/wB6CxCYp1++dFHOCqz8p0pNiEw1oyG767yG6g/z8vrS+qeTbI2/Ld/fg3aX6dgG09y/c7y8zlwxIVjKlWSB4eWsGob2CBEkeYAEjfQGKa2cHctRcvb3Sz+oggEEcuRrZrybTs3+pH70T2rT8PHlx6sJGMdPi5NOzy4YtkvFhcU6ZiSh6EE6D2NdCtXlUBQ6gcgDmJ+Q1qn4PgKYi2W1DgkZhy5iRzGtaJhcfhzFsqyg/hCgn3DLpSmWMMsv1teTdL5GY3DhWG9seItdVsJh/M3hxDyPAuhNrfzEET0Bjnpt2WwyWUhBE841Y89eftWbPGy5y38I+aIzJAM8vf6xS/iGNdmNu2CTAm2hAIIG926oGRPTzNzMV0uhccaUYLjd97fvsWz6m9TGOL4ioulbQDXIYyT4UyrJM/ib0EfxQ/FrKQjBRKqssAAWaWLE/UfShuDYEq2ckM8hTHhRQ26qPan+O4SRZfMd1DrHLXy+8A6etEzynNvV/RvBFNWxDgLhs6r5bgInrqVYUnxODbDgA4i7bVmAQzmTUSshtunvVp7M4dbqOjj/AA2Bn/uH+q/rTXiHBbOItmy6SusEyIYDRpq8CdJ9gmaC4OdY2xcjx4jEXAeXeFAR18O43panDLY1UFT1DMD9ZohOHXrbMti55SZRxnTQ8gwNTr9oT/Gw9pgfxLcFuOeisY/SivXL9MvwIO+zNFVxEXGYRqLgW4fk0A1I2vQe2g+lb/brEardmNhkcfVTWqYm0TAF/wCdlv8A8zQZQyS3f4MuLYOhplgrtJrdyi7N2uwmHLErTW80ns4yKKXGA0RMoMNF4S3QFq9NN+HrNWiDbA2KdYbD0JgbdOsMlFRZgWgBVJ7R4hRdOwggac66C66c/lXOu0FsfaXtNKkhXBOkL1nlS/VN6NinwK7N774oOkg8qsvZg27pOksN502MHfeqjgnV7xFsglZGafNBIIB51aOBwLV0He2xuqdiDzk8hpS2B+Ly3KRN8TsOBgSEBzF10USYG+g1Aq1cBIOGsHrat/8A0GlcT45x1zcbxnMNOcZp1E9NJj/SrZ8K+M3HuvbLSuWQImCsSR0BzfpRcWXVkbrkl7nTWt0s4ha0NNydKAxexpw0cy7Qi4lwNadkM6kHcdCDow9DTbB4VbqzdC5vzAZSfpQ/atwDJqvrx8qMok+2/wAq5eXFglN+0jf3+vJFNx4ZZ/8ApGFZsksW/IXySvMrlBJjpp70ywXDcPYB7q2qsd2Gr+2c6/IVQ3cjLcKlrz6Wl5ydmjlVtwfCr62IOIuC95g0hgp/JDAyPeuXP/H5MjawOl536/gNDOv3I37R8KN7DsF0dfFaH5m/IfcSPeKoH2G4FlgQRMg8ioIMinFztRi7F4JiGDAciiCfUFQKxcwLYy+9+3dCACWtaksCpGg2g8zQsWF9NDTNr+S5ZVkltyH9iMRpcJMZZZjygDmOdGcU7WqGNq0itcygglTdbM2yiwmvuzFQJ51VOGZguIQFlm2qtBIOtxRoRsYkfOiMLhu7jIsE8hMe5PM0WOPG23KNg55pRpIITHYjEsbbXDaUTmACreeNSJQBbf6+9OsPwwIgRFjNOi6naSzHmfU1W8VpibV3MLSs0XGgkLEaxzJiI9avIxJy+BcoI1nzkdCeXsKei4Qg9Kr3UjEU5u2yHD8PVckqzZdVVfCk7yzHVzPtSDtbxeLttS0wS1yNY2UD5eKm3ELjFCSxEesD2muf9qM2eTqNCPTaBXOhH2k6fA8noWxbsFintXBctscrgZh+F/f5c6sV3i8ieUT6+1c47J8VaVs3QSpPgO5Uk7e2tWu5vp5QQPTetRc8LaLlUkmVrjfG2N+7asrldbh10koyhhHRhNJjhixm65afqPnRnarBq1wXE8LsM+baTqIPqI39aAw2PDeC6Mr9dg3+9PNtxuBzZppug9MIn4RB58/nWMNiGtPufevYcmYojFYNsskRrQoybe5hMRo1ELcoG21EKa6VhgoXK3W8aGBrZDV2Qd8OYk1b+GLtVS4RvVv4caNAhYsGKc4ak+ENNcO1HIMkNcq+LkJisO0yWVg3qJ/8V1G21Va7w+5f4q7ugNhMO2HIMZgbyq4uhT+GUKyNZFBzR1KizjHDMYEulW2k/L1FXqxcK2cwgJkdW55pU5Y6yY+lT9nvh5Zu38UuJDBrDoLeS5E5gzZmEeUjLz5NQV/BXLNu8DcbLb75MpAPhVSUy7a67nkDSSjKO/kyUc94jeBd/VvbYkTp86vXwetlsS7zoEb1M5lAEHTnXPsSkXCB4tdNPMTAIHPcketdY+CuCixevFdLlzIrGJhACQP7m/Sj4Y+JFHTCdKAxh0ol30pTxK8IpxukWUjtYpYwBOsSOU9aq4wy2Qbt4aDyCdXMcvTrTjj/AB4AsLZEqYLCJ+U/xSHA45MRfti4MwU9RruQCNvNEmuTNKU7QPllp7J4Bp+04jzN/hKT5FP4vf8AirEeICTr9KG4fgXunO+x2HKKZtw0CnMUZKNRVI1RRO35VkRx5sxEnUmlfYxJum5JGUQOW4gimvxOUILQGkyT0oTskgNosNJOo9qUywubsz3H1rCWx3mUGbhBJJnRZIA+Zn5CjeF4PcUrdo1FMeC8aCNFzSefKr6eEIPTVGpSvdhuK4Lbhc6jRlYe6manuAHcgSY16nkKI41iRkRgZmf4j+a5x2m4ywvyjSLYKoo2zbGOpJ0mhdTHVl0LhVfnYSMlCN92Z7Z8SW5irdhXPc2Ye7BMNcmQunSF+ZNZ43Y8WnQEdNRNJ8dwh7OFe7e0d4YT5ma5oGHoJp1cv97btvEEqquOjBQD/wA9aH1MaSaVJG8Mm27AeG3DZYMAC3UiYnQkdDVhwWLLAW3jXZthr1H01FVEcQ++ytATNkJO66kFqcYvFqEJttmFrdhrOaIU/P8Ael5RnasKskWgXtEsKh55iv1En9QKUfZhcgET0Ox+tOrjriLOq5HVg2mqNuGg8hBmDzHOiOG8OJ0Cknl6es8hRccZJbCeXxTtC23gcRhobKL1swMoP3onp1pvb4lbumLQOYeZXUh1PMFTTHEYWI8XiWNpgbxVVxlgrcLktOwPvRXu2mXouvMSpRCUKpqe2abKJxW61GDW4NSyDjhVzWrbwy7VDwl6DVi4bjdaNCRC+YS7TWxdqrYLF04w+IphMhYLVyikuUms36LS9WuSwn7Kve96NGKZH6MAZSfUS2v9VVnt7Yy4Zyg8blbSRp95fcW1M+7TPpViW9UeKOYft79axKNqizgfZFk+1m6wEWLV68DIy5wjd2fqZB/prrvYax3PDsKkQe6RmEQQzjOZH91UDtHwhLN0lbYCNo6jRWEzEdNdtqunCOLqbeZmAAEkkgBQBqT0FL4cii3F9iu9Fiv3dKonbDj3d2rhUglT3Y5S7bweeUT8z6U2xOOe+pWzmS2d8QfCzLzFlTqT/WdOk1zXt3fRWW2ghVJKj/thZnmScxnnV5p6lSIV7EYvTL82/jWnvYHAm5fDnZP1JB+oikHDuHtfYxIUeZv1gesfvVw4TjO4dFQeFeUDnv8ArQdUYtIjpHVrVvIojaiikjQUsfHg2gesU14c+a2KbjkTno8rNVtZyz4v6GwCIPi/ioexqhrJ0PvMfWjfjVaj7OZ/P/FZ+H9nNhtv+SaWnG8leuAbNcbej5Gj8DZt4pIGhGhpL2nlXipOxV/xtrERUgvFTLQVxrF/ZbGUsWcSFncTt+lBfD7srdvumJaO7tuXCt+Mrt8p/ak3ajiNzG4vKviCnIoA5Dc1eOzHGWwpTD3YAIGU+pEwfWsY4R9pb4v+iXe4u+LMlLCxlDXdtxCozEA9JjT0qkcP4ubTHNqjRmAjcfiHryroXxKsrcsq+vgbMPmpU/v+lcoYVrqopyplJtO0S4u8Hd2AgMxIHuaadn5lkIlLilW6gnysPWaAwVgFgIzMdl5f3H+K6t2P4BADMBPoIj2oMcWvwotc2CdmuyTEA3dB+UaT6np+9WHjFq3hLD3IACKTHWNh7kwKs9uwFGlcy+JvFEa6mHLHIgF29GpLHS1bA5ncx6qadWOOKDZHstgbgea5hjdfz3bpb2A2A9BtSTjl8FgFy+HzdQTt+lWW9iG7iyGTuzknJEZRJge8R9ap3EWE1ybqbXv/ALGox2XkIxUyVCtSqaeFSYGs5qjBrxNUQkFyjcLi4NLCa8rVdkLngeJxzqw4HiQPOuaWsSRTPBcTiiRyEOo4bG+tH2sVVB4fxWedP8Ljpo6nZZaUv1k3qU2L00TnrdlintPhVZZNVnD3EHhMESDB20MjSrpxBMyEGuYcUtd1dPSa53Vwp6im6LqvEyRqfn0rlPEC+IvwgLu3hUeknxH8o3PtVl/6lKwNKdcCwYTD3HUAM/MDWBoFHQelAwOW6uyKVs34Lw+zatC3I8I16sx3Y15OHW3cxGmtVfiWIZHkEzzro/YThWax3lweJ9R6DlQcePLlychnGKRFYGyA1cOG2gEAqp8X4C9ps9onr6Ux4Li7hHiBmmekhLFlk8ltv6UVJ2qRUvjZZIXDtyzMI+U1n4ZwcOfcj21Ne+MDO9q1I0DH6kVp8KHmy6iJBpxNPLt62BVuMe1XC8yFlGoFUjD32s2bjnQtoo9f+TXXr1oEQ1cb7W3e9xXcWtg2XT8x3+QFTNGtyMffCzg5LtiXnmE9epq3dreDi6heBI1kaHTnpUnAcGMPYS2uwA95560zz5gR8qJCC0UyUcxfijPZexd8wHhJ5xVPu2TNXrtjwo22zr8/ak3BOG99fUctzSs7vSzNbjrsR2cLEXHGp2rrGAwoRaE4Rw8IoAG1NmpzFBRRuhL2q40mEw73X1PltqN3uNoiD5/oDVU7JdlO7/8AVYv7zE3T3hzCQhbnH5oj2qw8e4GuJuq1w+BE+7XkLhuKxuR1yrl/uNGYs1qS1PfhEKV2xb7yfT/n7VScXazHSrb2sc95HoB+k/zVYNgs8b1xMkrySfmxqPCK2K2FaLW4p4UMzXi1erRqhRktXs1aV6oWTBqntGhVqdKhBtgr0VZuH4naqhh6d8OO1EiyF4wV6mCvSLAGm1umEWTsaqHa7CruBrVtqtdsDoPagdV/xsp8FIUaxXQ8NhiMNlA1gVz+z5x7iuo4TyD2/ilekjdszAo3D+BHEYwK3lWC3yOgrsWCshFCjYCKr3AkAuNAH0q0Wqa6WGmIVkptBhBoF+GZZKaelM0r1ymHyQ5T8WDcFm2T5FbXTmdBrQHwhu63U66irR8XR/6FvRlj6iqX8Jj943saXe2VGHyXntdxMYfDO86xlUep0Fc7+HPCzevPffXKSATzY6k02+LrGLQnTMdOW3Smvw0UfZBoN2/cVcvFkoi5LEUqWwlSsKksUwaFvaThouWiOcVWfh5hRmfNurFT8qvHEv8ADrnvZtyMVfgnzUDKlrizDdM6oLyqNxQ93iSiRO1VzFXDrqfr61UO0OJcOYZv8xomTLoV0RyL7c4yhkSOf76VnC40XCR0rnPZxibmpnbfWukYNR4dBsaXw55ZWbS2spnaYeJyeT/py/iq7w67DTHWrR2o/wAR/wDuT9kqu8QUB2AAA005bCuZJeKf/Z/cYT4P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38100" y="-1570038"/>
            <a:ext cx="476250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Tomato Flower">
            <a:hlinkClick r:id="rId9" tooltip="Tomato Flower"/>
          </p:cNvPr>
          <p:cNvPicPr>
            <a:picLocks noChangeAspect="1" noChangeArrowheads="1"/>
          </p:cNvPicPr>
          <p:nvPr/>
        </p:nvPicPr>
        <p:blipFill>
          <a:blip r:embed="rId10" cstate="print"/>
          <a:srcRect l="7735" t="4979" r="7182" b="10373"/>
          <a:stretch>
            <a:fillRect/>
          </a:stretch>
        </p:blipFill>
        <p:spPr bwMode="auto">
          <a:xfrm>
            <a:off x="304800" y="990600"/>
            <a:ext cx="28956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encrypted-tbn1.gstatic.com/images?q=tbn:ANd9GcTr1ra9a2hRk-pacMbbxHehUTCAnUpBoTVim-9FcmhvC6yRh3l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4000500" cy="5334001"/>
          </a:xfrm>
          <a:prstGeom prst="rect">
            <a:avLst/>
          </a:prstGeom>
          <a:noFill/>
        </p:spPr>
      </p:pic>
      <p:sp>
        <p:nvSpPr>
          <p:cNvPr id="14" name="Text Placeholder 13"/>
          <p:cNvSpPr>
            <a:spLocks noGrp="1"/>
          </p:cNvSpPr>
          <p:nvPr>
            <p:ph type="body" idx="2"/>
          </p:nvPr>
        </p:nvSpPr>
        <p:spPr>
          <a:xfrm>
            <a:off x="5181600" y="2209800"/>
            <a:ext cx="2743200" cy="3124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Found growing wild in fields in Peru, Ecuador, &amp; Chile   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257800" y="533400"/>
            <a:ext cx="35814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Origin of Tomatoes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946400"/>
            <a:ext cx="8686800" cy="11858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The Original Wild Tomato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530" name="Picture 2" descr="Tiny wild Chilean tomatoes in the palm of a person's 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38600"/>
            <a:ext cx="3048000" cy="2162176"/>
          </a:xfrm>
          <a:prstGeom prst="rect">
            <a:avLst/>
          </a:prstGeom>
          <a:noFill/>
        </p:spPr>
      </p:pic>
      <p:pic>
        <p:nvPicPr>
          <p:cNvPr id="22532" name="Picture 4" descr="https://encrypted-tbn1.gstatic.com/images?q=tbn:ANd9GcQSxTH1Mt1UicJikFoPJvSBnzga-IAqHpVAPTwYzIZ7RPL9X6GNa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3571875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Tomatoes need: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200400" cy="4572000"/>
          </a:xfrm>
        </p:spPr>
        <p:txBody>
          <a:bodyPr/>
          <a:lstStyle/>
          <a:p>
            <a:r>
              <a:rPr lang="en-US" dirty="0" smtClean="0"/>
              <a:t>Good soil with compost</a:t>
            </a:r>
          </a:p>
          <a:p>
            <a:r>
              <a:rPr lang="en-US" dirty="0" smtClean="0"/>
              <a:t>Lots of sunlight</a:t>
            </a:r>
          </a:p>
          <a:p>
            <a:r>
              <a:rPr lang="en-US" dirty="0" smtClean="0"/>
              <a:t>Consistent water</a:t>
            </a:r>
          </a:p>
          <a:p>
            <a:r>
              <a:rPr lang="en-US" dirty="0" smtClean="0"/>
              <a:t>Good fertilizer</a:t>
            </a:r>
            <a:endParaRPr lang="en-US" dirty="0"/>
          </a:p>
        </p:txBody>
      </p:sp>
      <p:pic>
        <p:nvPicPr>
          <p:cNvPr id="7" name="Picture 6" descr="sun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609600"/>
            <a:ext cx="2743200" cy="194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9000" y="1371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At least 8 hours</a:t>
            </a:r>
            <a:endParaRPr lang="en-US" sz="2400" b="1" dirty="0"/>
          </a:p>
        </p:txBody>
      </p:sp>
      <p:pic>
        <p:nvPicPr>
          <p:cNvPr id="10" name="Picture 9" descr="watering a new p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048000"/>
            <a:ext cx="1962150" cy="2300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2895600"/>
            <a:ext cx="140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Regular watering</a:t>
            </a:r>
            <a:endParaRPr lang="en-US" sz="2400" b="1" dirty="0"/>
          </a:p>
        </p:txBody>
      </p:sp>
      <p:pic>
        <p:nvPicPr>
          <p:cNvPr id="12" name="Picture 11" descr="soil-pitchf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343400"/>
            <a:ext cx="2819400" cy="19678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5715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Good Soil</a:t>
            </a:r>
            <a:endParaRPr lang="en-US" sz="2400" b="1" dirty="0"/>
          </a:p>
        </p:txBody>
      </p:sp>
      <p:pic>
        <p:nvPicPr>
          <p:cNvPr id="14" name="Picture 13" descr="microlife fertilizer.jpg"/>
          <p:cNvPicPr>
            <a:picLocks noChangeAspect="1"/>
          </p:cNvPicPr>
          <p:nvPr/>
        </p:nvPicPr>
        <p:blipFill>
          <a:blip r:embed="rId5" cstate="print"/>
          <a:srcRect l="23646" t="9836" r="32020" b="16393"/>
          <a:stretch>
            <a:fillRect/>
          </a:stretch>
        </p:blipFill>
        <p:spPr>
          <a:xfrm rot="20195043">
            <a:off x="1245365" y="4171583"/>
            <a:ext cx="1143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Planting Tomatoes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Plant early - around March 1</a:t>
            </a:r>
          </a:p>
          <a:p>
            <a:r>
              <a:rPr lang="en-US" dirty="0" smtClean="0"/>
              <a:t>Fruit will not set if </a:t>
            </a:r>
            <a:r>
              <a:rPr lang="en-US" u="sng" dirty="0" smtClean="0"/>
              <a:t>night</a:t>
            </a:r>
            <a:r>
              <a:rPr lang="en-US" dirty="0" smtClean="0"/>
              <a:t> temperatures are </a:t>
            </a:r>
            <a:r>
              <a:rPr lang="en-US" u="sng" dirty="0" smtClean="0"/>
              <a:t>above 70 degrees</a:t>
            </a:r>
            <a:r>
              <a:rPr lang="en-US" dirty="0" smtClean="0"/>
              <a:t> or if </a:t>
            </a:r>
            <a:r>
              <a:rPr lang="en-US" u="sng" dirty="0" smtClean="0"/>
              <a:t>day</a:t>
            </a:r>
            <a:r>
              <a:rPr lang="en-US" dirty="0" smtClean="0"/>
              <a:t> temperatures are </a:t>
            </a:r>
            <a:r>
              <a:rPr lang="en-US" u="sng" dirty="0" smtClean="0"/>
              <a:t>above 90 degrees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Plant transplant deep, to where leaves start</a:t>
            </a:r>
          </a:p>
          <a:p>
            <a:r>
              <a:rPr lang="en-US" dirty="0" smtClean="0"/>
              <a:t>Roots will sprout along the stem.</a:t>
            </a:r>
            <a:endParaRPr lang="en-US" dirty="0"/>
          </a:p>
        </p:txBody>
      </p:sp>
      <p:pic>
        <p:nvPicPr>
          <p:cNvPr id="17412" name="Picture 4" descr="Tomato transplanted with soil to cotyled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857500" cy="3810000"/>
          </a:xfrm>
          <a:prstGeom prst="rect">
            <a:avLst/>
          </a:prstGeom>
          <a:noFill/>
        </p:spPr>
      </p:pic>
      <p:pic>
        <p:nvPicPr>
          <p:cNvPr id="6146" name="Picture 2" descr="https://blogthefarm.files.wordpress.com/2014/07/20140707_203515.jpg"/>
          <p:cNvPicPr>
            <a:picLocks noChangeAspect="1" noChangeArrowheads="1"/>
          </p:cNvPicPr>
          <p:nvPr/>
        </p:nvPicPr>
        <p:blipFill>
          <a:blip r:embed="rId3" cstate="print"/>
          <a:srcRect b="7692"/>
          <a:stretch>
            <a:fillRect/>
          </a:stretch>
        </p:blipFill>
        <p:spPr bwMode="auto">
          <a:xfrm>
            <a:off x="4495800" y="3886200"/>
            <a:ext cx="258127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638800" cy="1219200"/>
          </a:xfrm>
        </p:spPr>
        <p:txBody>
          <a:bodyPr/>
          <a:lstStyle/>
          <a:p>
            <a:r>
              <a:rPr lang="en-US" dirty="0" smtClean="0"/>
              <a:t>Two Types of Tomatoes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953000"/>
          </a:xfrm>
        </p:spPr>
        <p:txBody>
          <a:bodyPr/>
          <a:lstStyle/>
          <a:p>
            <a:r>
              <a:rPr lang="en-US" b="1" dirty="0" smtClean="0"/>
              <a:t>Determinate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Will mature and ripen its fruit all around the same time</a:t>
            </a:r>
          </a:p>
          <a:p>
            <a:pPr>
              <a:buNone/>
            </a:pPr>
            <a:r>
              <a:rPr lang="en-US" sz="2400" b="1" dirty="0" smtClean="0"/>
              <a:t>    Are usually bush types                      with large fruit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029200"/>
          </a:xfrm>
        </p:spPr>
        <p:txBody>
          <a:bodyPr/>
          <a:lstStyle/>
          <a:p>
            <a:r>
              <a:rPr lang="en-US" b="1" dirty="0" smtClean="0"/>
              <a:t>Indeterminate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b="1" dirty="0" smtClean="0"/>
              <a:t>Continue to grow during the growing season</a:t>
            </a:r>
          </a:p>
          <a:p>
            <a:pPr>
              <a:buNone/>
            </a:pPr>
            <a:r>
              <a:rPr lang="en-US" sz="2400" b="1" dirty="0" smtClean="0"/>
              <a:t>     Are vines</a:t>
            </a:r>
          </a:p>
          <a:p>
            <a:pPr>
              <a:buNone/>
            </a:pPr>
            <a:r>
              <a:rPr lang="en-US" sz="2400" b="1" dirty="0" smtClean="0"/>
              <a:t>	Usually have</a:t>
            </a:r>
          </a:p>
          <a:p>
            <a:pPr>
              <a:buNone/>
            </a:pPr>
            <a:r>
              <a:rPr lang="en-US" sz="2400" b="1" dirty="0" smtClean="0"/>
              <a:t>     small fruits</a:t>
            </a:r>
          </a:p>
        </p:txBody>
      </p:sp>
      <p:pic>
        <p:nvPicPr>
          <p:cNvPr id="19458" name="Picture 2" descr="Tomatoes that grow on tall vines are indeterminate varietie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200400"/>
            <a:ext cx="2133600" cy="3276600"/>
          </a:xfrm>
          <a:prstGeom prst="rect">
            <a:avLst/>
          </a:prstGeom>
          <a:noFill/>
        </p:spPr>
      </p:pic>
      <p:pic>
        <p:nvPicPr>
          <p:cNvPr id="19460" name="Picture 4" descr="https://encrypted-tbn0.gstatic.com/images?q=tbn:ANd9GcTgEjT5of5BO2No_zlFtzbRSZb4Ce1xUsIiTia8cpX_xvUV2Lf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9926" t="9333" r="10670" b="16000"/>
          <a:stretch>
            <a:fillRect/>
          </a:stretch>
        </p:blipFill>
        <p:spPr bwMode="auto">
          <a:xfrm>
            <a:off x="5029200" y="4191000"/>
            <a:ext cx="1752600" cy="2438400"/>
          </a:xfrm>
          <a:prstGeom prst="rect">
            <a:avLst/>
          </a:prstGeom>
          <a:noFill/>
        </p:spPr>
      </p:pic>
      <p:pic>
        <p:nvPicPr>
          <p:cNvPr id="19462" name="Picture 6" descr="Picture"/>
          <p:cNvPicPr>
            <a:picLocks noChangeAspect="1" noChangeArrowheads="1"/>
          </p:cNvPicPr>
          <p:nvPr/>
        </p:nvPicPr>
        <p:blipFill>
          <a:blip r:embed="rId5" cstate="print"/>
          <a:srcRect l="8889" r="14074" b="21893"/>
          <a:stretch>
            <a:fillRect/>
          </a:stretch>
        </p:blipFill>
        <p:spPr bwMode="auto">
          <a:xfrm>
            <a:off x="457200" y="4038600"/>
            <a:ext cx="1981200" cy="2514600"/>
          </a:xfrm>
          <a:prstGeom prst="rect">
            <a:avLst/>
          </a:prstGeom>
          <a:noFill/>
        </p:spPr>
      </p:pic>
      <p:pic>
        <p:nvPicPr>
          <p:cNvPr id="19464" name="Picture 8" descr="Nice red tomatoes (Bush Goliath) ready to ripen"/>
          <p:cNvPicPr>
            <a:picLocks noChangeAspect="1" noChangeArrowheads="1"/>
          </p:cNvPicPr>
          <p:nvPr/>
        </p:nvPicPr>
        <p:blipFill>
          <a:blip r:embed="rId6" cstate="print"/>
          <a:srcRect t="8000" r="3125" b="8000"/>
          <a:stretch>
            <a:fillRect/>
          </a:stretch>
        </p:blipFill>
        <p:spPr bwMode="auto">
          <a:xfrm>
            <a:off x="2438400" y="4572000"/>
            <a:ext cx="22098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400800" y="457200"/>
            <a:ext cx="2365248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Harvest when just starting to turn color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Keep on kitchen counter until ripe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Do not keep in refrigerator</a:t>
            </a:r>
            <a:endParaRPr lang="en-US" sz="28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2819400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Harvesting Tomatoes</a:t>
            </a:r>
            <a:endParaRPr lang="en-US" sz="3600" dirty="0"/>
          </a:p>
        </p:txBody>
      </p:sp>
      <p:pic>
        <p:nvPicPr>
          <p:cNvPr id="1026" name="Picture 2" descr="Three Partially Ripe Tomatoes on V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09600"/>
            <a:ext cx="3048000" cy="2495551"/>
          </a:xfrm>
          <a:prstGeom prst="rect">
            <a:avLst/>
          </a:prstGeom>
          <a:noFill/>
        </p:spPr>
      </p:pic>
      <p:pic>
        <p:nvPicPr>
          <p:cNvPr id="1028" name="Picture 4" descr="http://3.bp.blogspot.com/-ZOXsFF0KYfY/UlvmSgVSb3I/AAAAAAAAFnw/Kzwj4IdS9DI/s1600/tomatoes.jpg"/>
          <p:cNvPicPr>
            <a:picLocks noChangeAspect="1" noChangeArrowheads="1"/>
          </p:cNvPicPr>
          <p:nvPr/>
        </p:nvPicPr>
        <p:blipFill>
          <a:blip r:embed="rId4" cstate="print"/>
          <a:srcRect l="11636" r="6909" b="16707"/>
          <a:stretch>
            <a:fillRect/>
          </a:stretch>
        </p:blipFill>
        <p:spPr bwMode="auto">
          <a:xfrm>
            <a:off x="838200" y="3352800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434</Words>
  <Application>Microsoft Office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                                Tomato</vt:lpstr>
      <vt:lpstr>Tomato – King of the Garden!</vt:lpstr>
      <vt:lpstr>Tomatoes </vt:lpstr>
      <vt:lpstr>Origin of Tomatoes</vt:lpstr>
      <vt:lpstr>   The Original Wild Tomato</vt:lpstr>
      <vt:lpstr>Tomatoes need:</vt:lpstr>
      <vt:lpstr>Planting Tomatoes</vt:lpstr>
      <vt:lpstr>Two Types of Tomatoes</vt:lpstr>
      <vt:lpstr>Harvesting Tomatoes</vt:lpstr>
      <vt:lpstr>Some Tomato Pests</vt:lpstr>
      <vt:lpstr>Tomatillos</vt:lpstr>
      <vt:lpstr>Peppers</vt:lpstr>
      <vt:lpstr>History of peppers or chiles</vt:lpstr>
      <vt:lpstr>Chiltepin – chile pequin - Birdseye </vt:lpstr>
      <vt:lpstr>Hot peppers</vt:lpstr>
      <vt:lpstr>Bell peppers – sweet peppers</vt:lpstr>
      <vt:lpstr>Peppers need:</vt:lpstr>
      <vt:lpstr>Planting peppers</vt:lpstr>
      <vt:lpstr>Eggplants – Solanaceae family</vt:lpstr>
      <vt:lpstr>Eggplants </vt:lpstr>
      <vt:lpstr>Pollinating Nightshade plants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Peppers and eggplants</dc:title>
  <dc:creator>Owner</dc:creator>
  <cp:lastModifiedBy>Owner</cp:lastModifiedBy>
  <cp:revision>25</cp:revision>
  <dcterms:created xsi:type="dcterms:W3CDTF">2016-03-10T01:20:53Z</dcterms:created>
  <dcterms:modified xsi:type="dcterms:W3CDTF">2019-03-05T21:53:34Z</dcterms:modified>
</cp:coreProperties>
</file>