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8" r:id="rId3"/>
    <p:sldId id="279" r:id="rId4"/>
    <p:sldId id="27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6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E4FF0-30AA-4733-886C-48ED5CB126FA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897E0-406C-41F2-9BCD-2BB5C89E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897E0-406C-41F2-9BCD-2BB5C89EF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3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9040D42-6971-4981-B156-B8AFDEC0F312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C85D4F-3D05-4408-8024-DC3CCA83F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s://www.google.com/url?sa=i&amp;rct=j&amp;q=&amp;esrc=s&amp;source=images&amp;cd=&amp;cad=rja&amp;uact=8&amp;ved=0ahUKEwj9lfDH8sDXAhVn4IMKHbraCJEQjRwIBw&amp;url=https://store.underwoodgardens.com/Mizuna-Mustard-Brassica-rapa/productinfo/V1282/&amp;psig=AOvVaw3kcmg756og0JdDuZlJAL7S&amp;ust=151084611333383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google.com/url?sa=i&amp;rct=j&amp;q=&amp;esrc=s&amp;source=images&amp;cd=&amp;cad=rja&amp;uact=8&amp;ved=0ahUKEwju5_qm98HXAhUBXWMKHTdrAr8QjRwIBw&amp;url=http://www.gardenersworld.com/how-to/grow-plants/how-to-prune-apple-trees/&amp;psig=AOvVaw2S79UzPfjy-6Jvp8hdbxql&amp;ust=1510881755133809" TargetMode="External"/><Relationship Id="rId5" Type="http://schemas.openxmlformats.org/officeDocument/2006/relationships/image" Target="../media/image22.jpeg"/><Relationship Id="rId10" Type="http://schemas.openxmlformats.org/officeDocument/2006/relationships/image" Target="../media/image4.png"/><Relationship Id="rId4" Type="http://schemas.openxmlformats.org/officeDocument/2006/relationships/hyperlink" Target="https://www.google.com/url?sa=i&amp;rct=j&amp;q=&amp;esrc=s&amp;source=images&amp;cd=&amp;cad=rja&amp;uact=8&amp;ved=0ahUKEwj1vbfp9sHXAhVR9WMKHeOQDOoQjRwIBw&amp;url=https://gardenseason.com/using-pruning-shears-correctly/&amp;psig=AOvVaw0O_faXZ_CSswZE80qdUNpf&amp;ust=1510881582911874" TargetMode="Externa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oogle.com/url?sa=i&amp;rct=j&amp;q=&amp;esrc=s&amp;source=images&amp;cd=&amp;cad=rja&amp;uact=8&amp;ved=0ahUKEwjcwMfcqebXAhVEw4MKHU59CxEQjRwIBw&amp;url=https://naturespoisons.com/2014/06/17/puss-moth-caterpillar-its-cute-furry-and-venomous/&amp;psig=AOvVaw2-8DGg1Cq2wJ2oIYy6uhM6&amp;ust=1512132221665275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hyperlink" Target="https://www.google.com/url?sa=i&amp;rct=j&amp;q=&amp;esrc=s&amp;source=images&amp;cd=&amp;cad=rja&amp;uact=8&amp;ved=0ahUKEwjT1v2cp-bXAhWIxYMKHfN7DyoQjRwIBw&amp;url=https://en.wikipedia.org/wiki/Flannel_moth&amp;psig=AOvVaw2o5W25N9III_30-NE2Ozrj&amp;ust=1512131503201288" TargetMode="External"/><Relationship Id="rId9" Type="http://schemas.openxmlformats.org/officeDocument/2006/relationships/hyperlink" Target="https://www.google.com/url?sa=i&amp;rct=j&amp;q=&amp;esrc=s&amp;source=images&amp;cd=&amp;cad=rja&amp;uact=8&amp;ved=0ahUKEwjlzLL8qubXAhVM4oMKHfBhCpAQjRwIBw&amp;url=https://citybugs.tamu.edu/factsheets/biting-stinging/others/ent-3010/&amp;psig=AOvVaw2-8DGg1Cq2wJ2oIYy6uhM6&amp;ust=151213222166527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724401"/>
            <a:ext cx="8458200" cy="1351386"/>
          </a:xfrm>
        </p:spPr>
        <p:txBody>
          <a:bodyPr>
            <a:normAutofit/>
          </a:bodyPr>
          <a:lstStyle/>
          <a:p>
            <a:r>
              <a:rPr lang="en-US" sz="4400" dirty="0"/>
              <a:t>Leafy Greens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   Easy to grow and fun to eat!  They are pretty, too!</a:t>
            </a:r>
          </a:p>
        </p:txBody>
      </p:sp>
      <p:pic>
        <p:nvPicPr>
          <p:cNvPr id="4" name="Picture 3" descr="DSC_26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389107"/>
            <a:ext cx="6019800" cy="3344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DE87EA-AFB3-47E6-A700-30D465735F98}"/>
              </a:ext>
            </a:extLst>
          </p:cNvPr>
          <p:cNvSpPr txBox="1"/>
          <p:nvPr/>
        </p:nvSpPr>
        <p:spPr>
          <a:xfrm>
            <a:off x="304800" y="5638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leafy greens that we grow are ‘cool season’ crops.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78"/>
    </mc:Choice>
    <mc:Fallback xmlns="">
      <p:transition spd="slow" advTm="3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French Sorrel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It is an unusual leafy green that tastes sour and is great eaten raw or cooked into a sauce.  What makes it taste sour?</a:t>
            </a:r>
          </a:p>
        </p:txBody>
      </p:sp>
      <p:pic>
        <p:nvPicPr>
          <p:cNvPr id="6" name="Picture 5" descr="French Sorr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89107"/>
            <a:ext cx="3657600" cy="3116093"/>
          </a:xfrm>
          <a:prstGeom prst="rect">
            <a:avLst/>
          </a:prstGeom>
        </p:spPr>
      </p:pic>
      <p:pic>
        <p:nvPicPr>
          <p:cNvPr id="7" name="Picture 6" descr="Red Sorr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389107"/>
            <a:ext cx="3352800" cy="3039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505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Red Sorrel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35052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French Sorrel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00"/>
    </mc:Choice>
    <mc:Fallback xmlns="">
      <p:transition spd="slow" advTm="9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Mizuna</a:t>
            </a:r>
            <a:r>
              <a:rPr lang="en-US" dirty="0"/>
              <a:t>  (Spider Mustard)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657600" cy="4525963"/>
          </a:xfrm>
        </p:spPr>
        <p:txBody>
          <a:bodyPr/>
          <a:lstStyle/>
          <a:p>
            <a:r>
              <a:rPr lang="en-US" dirty="0"/>
              <a:t>It has a mild peppery flavor that is slightly spicy</a:t>
            </a:r>
          </a:p>
          <a:p>
            <a:r>
              <a:rPr lang="en-US" dirty="0"/>
              <a:t>Cool season crop</a:t>
            </a:r>
          </a:p>
          <a:p>
            <a:r>
              <a:rPr lang="en-US" dirty="0"/>
              <a:t>Used raw in salads or cooked with meats</a:t>
            </a:r>
          </a:p>
        </p:txBody>
      </p:sp>
      <p:pic>
        <p:nvPicPr>
          <p:cNvPr id="1026" name="Picture 2" descr="Image result for mizun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6431" y="1447800"/>
            <a:ext cx="3200400" cy="3200401"/>
          </a:xfrm>
          <a:prstGeom prst="rect">
            <a:avLst/>
          </a:prstGeom>
          <a:noFill/>
        </p:spPr>
      </p:pic>
      <p:pic>
        <p:nvPicPr>
          <p:cNvPr id="26626" name="Picture 2" descr="Image result for red mizuna">
            <a:extLst>
              <a:ext uri="{FF2B5EF4-FFF2-40B4-BE49-F238E27FC236}">
                <a16:creationId xmlns="" xmlns:a16="http://schemas.microsoft.com/office/drawing/2014/main" id="{180EBDA1-C3D2-4F5F-8DC2-8852D3EC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590800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40"/>
    </mc:Choice>
    <mc:Fallback xmlns="">
      <p:transition spd="slow" advTm="8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9A02B4-6D0C-4E3F-A396-256235CD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lesson for today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"/>
    </mc:Choice>
    <mc:Fallback xmlns="">
      <p:transition spd="slow" advTm="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 safety - </a:t>
            </a:r>
            <a:r>
              <a:rPr lang="en-US" dirty="0"/>
              <a:t>Pruners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228599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Use pruners properly.</a:t>
            </a:r>
          </a:p>
          <a:p>
            <a:r>
              <a:rPr lang="en-US" sz="2800" dirty="0"/>
              <a:t>Where is the cutting blade? </a:t>
            </a:r>
          </a:p>
          <a:p>
            <a:r>
              <a:rPr lang="en-US" sz="2800" dirty="0"/>
              <a:t>Where are your fingers?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8914" name="Picture 2" descr="Image result for safe use of pruner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6081" y="3326167"/>
            <a:ext cx="4419601" cy="2819400"/>
          </a:xfrm>
          <a:prstGeom prst="rect">
            <a:avLst/>
          </a:prstGeom>
          <a:noFill/>
        </p:spPr>
      </p:pic>
      <p:pic>
        <p:nvPicPr>
          <p:cNvPr id="38916" name="Picture 4" descr="Image result for safe use of prun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11029" t="14650" r="16861" b="10191"/>
          <a:stretch>
            <a:fillRect/>
          </a:stretch>
        </p:blipFill>
        <p:spPr bwMode="auto">
          <a:xfrm>
            <a:off x="152400" y="3352800"/>
            <a:ext cx="4343400" cy="2819400"/>
          </a:xfrm>
          <a:prstGeom prst="rect">
            <a:avLst/>
          </a:prstGeom>
          <a:noFill/>
        </p:spPr>
      </p:pic>
      <p:pic>
        <p:nvPicPr>
          <p:cNvPr id="5" name="Picture 4" descr="C:\Users\Owner\AppData\Local\Microsoft\Windows\INetCache\IE\UJ017W8X\Arnoud999_Right_or_wrong_5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6248400"/>
            <a:ext cx="457200" cy="457200"/>
          </a:xfrm>
          <a:prstGeom prst="rect">
            <a:avLst/>
          </a:prstGeom>
          <a:noFill/>
        </p:spPr>
      </p:pic>
      <p:pic>
        <p:nvPicPr>
          <p:cNvPr id="38918" name="Picture 6" descr="C:\Users\Owner\AppData\Local\Microsoft\Windows\INetCache\IE\RZP2R15Y\117px-Bueno-verde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6948" y="6210300"/>
            <a:ext cx="609600" cy="533400"/>
          </a:xfrm>
          <a:prstGeom prst="rect">
            <a:avLst/>
          </a:prstGeom>
          <a:noFill/>
        </p:spPr>
      </p:pic>
      <p:sp>
        <p:nvSpPr>
          <p:cNvPr id="4" name="Half Frame 3">
            <a:extLst>
              <a:ext uri="{FF2B5EF4-FFF2-40B4-BE49-F238E27FC236}">
                <a16:creationId xmlns="" xmlns:a16="http://schemas.microsoft.com/office/drawing/2014/main" id="{84A5029F-4240-405E-8241-DE59AF2C8DD1}"/>
              </a:ext>
            </a:extLst>
          </p:cNvPr>
          <p:cNvSpPr/>
          <p:nvPr/>
        </p:nvSpPr>
        <p:spPr>
          <a:xfrm rot="7930452">
            <a:off x="4478901" y="2042181"/>
            <a:ext cx="790613" cy="716236"/>
          </a:xfrm>
          <a:prstGeom prst="halfFrame">
            <a:avLst>
              <a:gd name="adj1" fmla="val 10659"/>
              <a:gd name="adj2" fmla="val 10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20CCA06-8996-444D-B844-A8333B96E919}"/>
              </a:ext>
            </a:extLst>
          </p:cNvPr>
          <p:cNvSpPr txBox="1"/>
          <p:nvPr/>
        </p:nvSpPr>
        <p:spPr>
          <a:xfrm>
            <a:off x="5405015" y="1932170"/>
            <a:ext cx="3586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Check before you cut!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6"/>
    </mc:Choice>
    <mc:Fallback xmlns="">
      <p:transition spd="slow" advTm="5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safety – the flannel moth</a:t>
            </a:r>
          </a:p>
        </p:txBody>
      </p:sp>
      <p:pic>
        <p:nvPicPr>
          <p:cNvPr id="38914" name="Picture 2" descr="Image result for flannel moth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370048">
            <a:off x="5249422" y="1806550"/>
            <a:ext cx="3054618" cy="278767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6" cstate="print"/>
          <a:srcRect t="22500" b="20000"/>
          <a:stretch>
            <a:fillRect/>
          </a:stretch>
        </p:blipFill>
        <p:spPr bwMode="auto">
          <a:xfrm>
            <a:off x="762000" y="18288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 rot="1253378">
            <a:off x="7388458" y="1182121"/>
            <a:ext cx="335424" cy="629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Asp (Puss Caterpillar)– the larva of the flannel moth</a:t>
            </a:r>
          </a:p>
          <a:p>
            <a:r>
              <a:rPr lang="en-US" sz="2800" b="1" dirty="0"/>
              <a:t>Touching it can cause severe pain and</a:t>
            </a:r>
          </a:p>
          <a:p>
            <a:r>
              <a:rPr lang="en-US" sz="2800" b="1"/>
              <a:t>blisters</a:t>
            </a:r>
            <a:r>
              <a:rPr lang="en-US" sz="2800" b="1" dirty="0"/>
              <a:t>.</a:t>
            </a:r>
          </a:p>
        </p:txBody>
      </p:sp>
      <p:sp>
        <p:nvSpPr>
          <p:cNvPr id="11" name="Up Arrow 10"/>
          <p:cNvSpPr/>
          <p:nvPr/>
        </p:nvSpPr>
        <p:spPr>
          <a:xfrm rot="1177856">
            <a:off x="1040223" y="4383329"/>
            <a:ext cx="378618" cy="8145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7" name="Picture 5" descr="Image result for asp caterpillar sti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143001"/>
            <a:ext cx="1828800" cy="1219200"/>
          </a:xfrm>
          <a:prstGeom prst="rect">
            <a:avLst/>
          </a:prstGeom>
          <a:noFill/>
        </p:spPr>
      </p:pic>
      <p:pic>
        <p:nvPicPr>
          <p:cNvPr id="38919" name="Picture 7" descr="Image result for asp caterpillar sti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15556" t="17944" r="7778" b="25234"/>
          <a:stretch>
            <a:fillRect/>
          </a:stretch>
        </p:blipFill>
        <p:spPr bwMode="auto">
          <a:xfrm>
            <a:off x="6400800" y="5562600"/>
            <a:ext cx="2057400" cy="1219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88"/>
    </mc:Choice>
    <mc:Fallback xmlns="">
      <p:transition spd="slow" advTm="9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7CEFBA3-5513-4F35-AF06-28B4370C0443}"/>
              </a:ext>
            </a:extLst>
          </p:cNvPr>
          <p:cNvSpPr txBox="1"/>
          <p:nvPr/>
        </p:nvSpPr>
        <p:spPr>
          <a:xfrm>
            <a:off x="381000" y="1981200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Earth has seasons because its axis is tilted. Earth’s axis is always pointed in the same direction, so different parts of earth get the sun’s direct rays throughout the year. </a:t>
            </a:r>
          </a:p>
        </p:txBody>
      </p:sp>
      <p:pic>
        <p:nvPicPr>
          <p:cNvPr id="26626" name="Picture 2" descr="Picture">
            <a:extLst>
              <a:ext uri="{FF2B5EF4-FFF2-40B4-BE49-F238E27FC236}">
                <a16:creationId xmlns="" xmlns:a16="http://schemas.microsoft.com/office/drawing/2014/main" id="{3D5B7DDE-72D1-4870-A3A7-2159508A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5334000" cy="42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EEABD41B-44EA-4E8F-A422-E397ED68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seasons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2"/>
    </mc:Choice>
    <mc:Fallback xmlns="">
      <p:transition spd="slow" advTm="4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05A78D-9B79-4541-8CC7-0246F7B1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Seasons, </a:t>
            </a:r>
            <a:r>
              <a:rPr lang="en-US" sz="2400" dirty="0"/>
              <a:t>continued</a:t>
            </a:r>
          </a:p>
        </p:txBody>
      </p:sp>
      <p:pic>
        <p:nvPicPr>
          <p:cNvPr id="5" name="Picture 6" descr="Picture">
            <a:extLst>
              <a:ext uri="{FF2B5EF4-FFF2-40B4-BE49-F238E27FC236}">
                <a16:creationId xmlns="" xmlns:a16="http://schemas.microsoft.com/office/drawing/2014/main" id="{0BA337A4-2D8A-4C92-873E-67C011B46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2" b="19964"/>
          <a:stretch/>
        </p:blipFill>
        <p:spPr bwMode="auto">
          <a:xfrm>
            <a:off x="301752" y="2438400"/>
            <a:ext cx="499414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72BCD9-FA86-4C1C-86B0-CDE934CFC833}"/>
              </a:ext>
            </a:extLst>
          </p:cNvPr>
          <p:cNvSpPr txBox="1"/>
          <p:nvPr/>
        </p:nvSpPr>
        <p:spPr>
          <a:xfrm>
            <a:off x="5486400" y="1447800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Franklin Gothic Book" panose="020B0503020102020204" pitchFamily="34" charset="0"/>
              </a:rPr>
              <a:t>During winter, the Northern Hemisphere leans away from the sun, there are fewer daylight hours, and the sun hits us at an angle; this makes it appear lower in the sky. There is less heating because the angled sun's rays are “spread out” rather than direct.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7"/>
    </mc:Choice>
    <mc:Fallback xmlns="">
      <p:transition spd="slow" advTm="6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802811-C3F7-47A4-8944-3A217D61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Season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67EA9F-106E-46CF-ADDA-8126EE61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694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During our cool/winter season in Houston – </a:t>
            </a:r>
          </a:p>
          <a:p>
            <a:pPr marL="0" indent="0">
              <a:buNone/>
            </a:pPr>
            <a:r>
              <a:rPr lang="en-US" sz="2400" dirty="0"/>
              <a:t>	1.  Temperatures are cooler</a:t>
            </a:r>
          </a:p>
          <a:p>
            <a:pPr marL="0" indent="0">
              <a:buNone/>
            </a:pPr>
            <a:r>
              <a:rPr lang="en-US" sz="2400" dirty="0"/>
              <a:t>	2.  Days get shorter</a:t>
            </a:r>
          </a:p>
          <a:p>
            <a:pPr marL="0" indent="0">
              <a:buNone/>
            </a:pPr>
            <a:r>
              <a:rPr lang="en-US" sz="2400" dirty="0"/>
              <a:t>	3.  There is less sunlight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Plants need sunlight for photosynthesis.</a:t>
            </a:r>
          </a:p>
          <a:p>
            <a:pPr marL="0" indent="0">
              <a:buNone/>
            </a:pPr>
            <a:r>
              <a:rPr lang="en-US" sz="2400" dirty="0"/>
              <a:t>Why then, can we grow some plants here in the winter?</a:t>
            </a:r>
          </a:p>
          <a:p>
            <a:pPr marL="0" indent="0">
              <a:buNone/>
            </a:pPr>
            <a:r>
              <a:rPr lang="en-US" sz="2400" dirty="0"/>
              <a:t>As the days get shorter, will plants grow more slowly?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94"/>
    </mc:Choice>
    <mc:Fallback xmlns="">
      <p:transition spd="slow" advTm="19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eat lettuce!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Do you know that leaf lettuce has a whole bunch of nutrients?  So be sure to eat some of our wonderful lettuces.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green butterhead lettuce close-u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920" y="3200400"/>
            <a:ext cx="4572000" cy="3344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38862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Green </a:t>
            </a:r>
            <a:r>
              <a:rPr lang="en-US" sz="2400" dirty="0" err="1"/>
              <a:t>Butterhead</a:t>
            </a:r>
            <a:r>
              <a:rPr lang="en-US" sz="2400" dirty="0"/>
              <a:t> Lettuce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60"/>
    </mc:Choice>
    <mc:Fallback xmlns="">
      <p:transition spd="slow" advTm="17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Lettuce can be pretty, too!</a:t>
            </a:r>
          </a:p>
        </p:txBody>
      </p:sp>
      <p:pic>
        <p:nvPicPr>
          <p:cNvPr id="4" name="Content Placeholder 3" descr="lettuc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1524000"/>
            <a:ext cx="3779308" cy="2590800"/>
          </a:xfrm>
        </p:spPr>
      </p:pic>
      <p:pic>
        <p:nvPicPr>
          <p:cNvPr id="5" name="Picture 4" descr="Ashley lettu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524000"/>
            <a:ext cx="3505200" cy="2514600"/>
          </a:xfrm>
          <a:prstGeom prst="rect">
            <a:avLst/>
          </a:prstGeom>
        </p:spPr>
      </p:pic>
      <p:pic>
        <p:nvPicPr>
          <p:cNvPr id="6" name="Picture 5" descr="DSC_6133.JPG"/>
          <p:cNvPicPr>
            <a:picLocks noChangeAspect="1"/>
          </p:cNvPicPr>
          <p:nvPr/>
        </p:nvPicPr>
        <p:blipFill>
          <a:blip r:embed="rId6" cstate="print"/>
          <a:srcRect r="33333"/>
          <a:stretch>
            <a:fillRect/>
          </a:stretch>
        </p:blipFill>
        <p:spPr>
          <a:xfrm>
            <a:off x="457200" y="4267200"/>
            <a:ext cx="2667000" cy="2277893"/>
          </a:xfrm>
          <a:prstGeom prst="rect">
            <a:avLst/>
          </a:prstGeom>
        </p:spPr>
      </p:pic>
      <p:pic>
        <p:nvPicPr>
          <p:cNvPr id="7" name="Picture 6" descr="oakleaf lettuce.JPG"/>
          <p:cNvPicPr>
            <a:picLocks noChangeAspect="1"/>
          </p:cNvPicPr>
          <p:nvPr/>
        </p:nvPicPr>
        <p:blipFill>
          <a:blip r:embed="rId7" cstate="print"/>
          <a:srcRect l="18333" r="15833"/>
          <a:stretch>
            <a:fillRect/>
          </a:stretch>
        </p:blipFill>
        <p:spPr>
          <a:xfrm>
            <a:off x="3276600" y="4267200"/>
            <a:ext cx="3124200" cy="2514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4419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Darker leaf color means more nutrients</a:t>
            </a:r>
            <a:r>
              <a:rPr lang="en-US" sz="2400" dirty="0"/>
              <a:t>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4"/>
    </mc:Choice>
    <mc:Fallback xmlns="">
      <p:transition spd="slow" advTm="88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Spinach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Popeye was onto something good!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spianch long_standing_bloomsda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514600"/>
            <a:ext cx="4114800" cy="3467100"/>
          </a:xfrm>
          <a:prstGeom prst="rect">
            <a:avLst/>
          </a:prstGeom>
        </p:spPr>
      </p:pic>
      <p:pic>
        <p:nvPicPr>
          <p:cNvPr id="7" name="Picture 6" descr="spinach_virofl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2209800"/>
            <a:ext cx="33528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248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Bloomsdale Long Standing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51054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Monstreuex</a:t>
            </a:r>
            <a:r>
              <a:rPr lang="en-US" sz="2400" b="1" dirty="0"/>
              <a:t> de </a:t>
            </a:r>
            <a:r>
              <a:rPr lang="en-US" sz="2400" b="1" dirty="0" err="1"/>
              <a:t>Viroflay</a:t>
            </a:r>
            <a:endParaRPr lang="en-US" sz="2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52"/>
    </mc:Choice>
    <mc:Fallback xmlns="">
      <p:transition spd="slow" advTm="13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Swiss Chard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It’s pretty and good for you.  It is a relative of spinach and beets.  They are all in the </a:t>
            </a:r>
            <a:r>
              <a:rPr lang="en-US" b="1" u="sng" dirty="0" err="1"/>
              <a:t>Amaranthaceae</a:t>
            </a:r>
            <a:r>
              <a:rPr lang="en-US" b="1" dirty="0"/>
              <a:t> Family.</a:t>
            </a:r>
          </a:p>
        </p:txBody>
      </p:sp>
      <p:pic>
        <p:nvPicPr>
          <p:cNvPr id="6" name="Picture 5" descr="Swiss Ch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81000"/>
            <a:ext cx="2819400" cy="3209925"/>
          </a:xfrm>
          <a:prstGeom prst="rect">
            <a:avLst/>
          </a:prstGeom>
        </p:spPr>
      </p:pic>
      <p:pic>
        <p:nvPicPr>
          <p:cNvPr id="7" name="Picture 6" descr="Swiss Chard in gard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457200"/>
            <a:ext cx="3981450" cy="31432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01"/>
    </mc:Choice>
    <mc:Fallback xmlns="">
      <p:transition spd="slow" advTm="12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Arugula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Belongs to the </a:t>
            </a:r>
            <a:r>
              <a:rPr lang="en-US" u="sng" dirty="0"/>
              <a:t>Brassicaceae</a:t>
            </a:r>
            <a:r>
              <a:rPr lang="en-US" dirty="0"/>
              <a:t> Family</a:t>
            </a:r>
          </a:p>
        </p:txBody>
      </p:sp>
      <p:pic>
        <p:nvPicPr>
          <p:cNvPr id="4" name="Picture 3" descr="arugula close-up.JPG"/>
          <p:cNvPicPr>
            <a:picLocks noChangeAspect="1"/>
          </p:cNvPicPr>
          <p:nvPr/>
        </p:nvPicPr>
        <p:blipFill>
          <a:blip r:embed="rId4" cstate="print"/>
          <a:srcRect l="16667" r="5833" b="21173"/>
          <a:stretch>
            <a:fillRect/>
          </a:stretch>
        </p:blipFill>
        <p:spPr>
          <a:xfrm>
            <a:off x="762000" y="2286000"/>
            <a:ext cx="3886200" cy="3048000"/>
          </a:xfrm>
          <a:prstGeom prst="rect">
            <a:avLst/>
          </a:prstGeom>
        </p:spPr>
      </p:pic>
      <p:pic>
        <p:nvPicPr>
          <p:cNvPr id="5" name="Picture 4" descr="arugula flow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2209800"/>
            <a:ext cx="3657600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54102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Flowers of Arugula.  They look like all the flowers in the same family – like a cross.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38"/>
    </mc:Choice>
    <mc:Fallback xmlns="">
      <p:transition spd="slow" advTm="7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2881</TotalTime>
  <Words>302</Words>
  <Application>Microsoft Office PowerPoint</Application>
  <PresentationFormat>On-screen Show (4:3)</PresentationFormat>
  <Paragraphs>51</Paragraphs>
  <Slides>14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Trek</vt:lpstr>
      <vt:lpstr>Leafy Greens</vt:lpstr>
      <vt:lpstr>About seasons</vt:lpstr>
      <vt:lpstr>Seasons, continued</vt:lpstr>
      <vt:lpstr>Cool Season plants</vt:lpstr>
      <vt:lpstr>Let us eat lettuce!</vt:lpstr>
      <vt:lpstr>Lettuce can be pretty, too!</vt:lpstr>
      <vt:lpstr>Spinach</vt:lpstr>
      <vt:lpstr>Swiss Chard</vt:lpstr>
      <vt:lpstr>Arugula</vt:lpstr>
      <vt:lpstr>French Sorrel</vt:lpstr>
      <vt:lpstr>Mizuna  (Spider Mustard)</vt:lpstr>
      <vt:lpstr>Safety lesson for today</vt:lpstr>
      <vt:lpstr>Tool safety - Pruners</vt:lpstr>
      <vt:lpstr>Insect safety – the flannel moth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Leafy Greens</dc:title>
  <dc:creator>Owner</dc:creator>
  <cp:lastModifiedBy>langr1dc</cp:lastModifiedBy>
  <cp:revision>53</cp:revision>
  <dcterms:created xsi:type="dcterms:W3CDTF">2014-10-15T23:49:09Z</dcterms:created>
  <dcterms:modified xsi:type="dcterms:W3CDTF">2020-11-11T14:18:36Z</dcterms:modified>
</cp:coreProperties>
</file>