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65" r:id="rId6"/>
    <p:sldId id="263" r:id="rId7"/>
    <p:sldId id="259" r:id="rId8"/>
    <p:sldId id="267" r:id="rId9"/>
    <p:sldId id="261" r:id="rId10"/>
    <p:sldId id="262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E3CD9-185E-43D5-863D-176ACE868D9B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8C88F-4907-46EE-9353-81DAB3DDD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1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8C88F-4907-46EE-9353-81DAB3DDDB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9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069BE90-0BA6-4BBE-9AA1-4133224ACED4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637A64-2CFA-4084-9096-E70D19EC9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hyperlink" Target="https://www.google.com/url?sa=i&amp;rct=j&amp;q=&amp;esrc=s&amp;source=images&amp;cd=&amp;cad=rja&amp;uact=8&amp;ved=0ahUKEwivm8776ujXAhXLx4MKHVotB_oQjRwIBw&amp;url=http://www.thebritbeet.com/recipes-1/2015/5/11/wonderful-watermelon-radish-salad&amp;psig=AOvVaw2TCJU8eAbwWEla_QpyYna0&amp;ust=1512218455802168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Root Crops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What are root crops?</a:t>
            </a:r>
            <a:endParaRPr lang="en-US" b="1" dirty="0"/>
          </a:p>
        </p:txBody>
      </p:sp>
      <p:pic>
        <p:nvPicPr>
          <p:cNvPr id="6" name="Picture 5" descr="beet gree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609600"/>
            <a:ext cx="4876800" cy="3497094"/>
          </a:xfrm>
          <a:prstGeom prst="rect">
            <a:avLst/>
          </a:prstGeom>
        </p:spPr>
      </p:pic>
      <p:pic>
        <p:nvPicPr>
          <p:cNvPr id="7" name="Picture 6" descr="radish gree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048000"/>
            <a:ext cx="4038600" cy="3352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98"/>
    </mc:Choice>
    <mc:Fallback>
      <p:transition spd="slow" advTm="76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all carrots orange?</a:t>
            </a:r>
            <a:endParaRPr lang="en-US" dirty="0"/>
          </a:p>
        </p:txBody>
      </p:sp>
      <p:pic>
        <p:nvPicPr>
          <p:cNvPr id="4" name="Content Placeholder 3" descr="carrot cosmic purple cu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400800" y="3810000"/>
            <a:ext cx="2133600" cy="2590800"/>
          </a:xfrm>
        </p:spPr>
      </p:pic>
      <p:pic>
        <p:nvPicPr>
          <p:cNvPr id="5" name="Picture 4" descr="carrots cosmic pur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1295400"/>
            <a:ext cx="4610100" cy="2514600"/>
          </a:xfrm>
          <a:prstGeom prst="rect">
            <a:avLst/>
          </a:prstGeom>
        </p:spPr>
      </p:pic>
      <p:pic>
        <p:nvPicPr>
          <p:cNvPr id="6" name="Picture 5" descr="carrot kaleidoscope mi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0" y="1752600"/>
            <a:ext cx="23622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42672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        ‘Cosmic Purple’ (but we call these, ‘Aggie’ carrots)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1054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‘Kaleidoscope Mix’</a:t>
            </a:r>
            <a:endParaRPr lang="en-US" sz="2000" b="1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56"/>
    </mc:Choice>
    <mc:Fallback>
      <p:transition spd="slow" advTm="6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CArrots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495800"/>
            <a:ext cx="8458200" cy="457200"/>
          </a:xfrm>
        </p:spPr>
        <p:txBody>
          <a:bodyPr>
            <a:normAutofit/>
          </a:bodyPr>
          <a:lstStyle/>
          <a:p>
            <a:r>
              <a:rPr lang="en-US" b="1" dirty="0" smtClean="0"/>
              <a:t>Belong to the family  Apiaceae or </a:t>
            </a:r>
            <a:r>
              <a:rPr lang="en-US" b="1" dirty="0" err="1" smtClean="0"/>
              <a:t>Umbelliferae</a:t>
            </a:r>
            <a:endParaRPr lang="en-US" b="1" dirty="0"/>
          </a:p>
        </p:txBody>
      </p:sp>
      <p:pic>
        <p:nvPicPr>
          <p:cNvPr id="4" name="Picture 3" descr="carrot leav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28600"/>
            <a:ext cx="2980352" cy="3657600"/>
          </a:xfrm>
          <a:prstGeom prst="rect">
            <a:avLst/>
          </a:prstGeom>
        </p:spPr>
      </p:pic>
      <p:pic>
        <p:nvPicPr>
          <p:cNvPr id="5" name="Picture 4" descr="carrot_flow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228600"/>
            <a:ext cx="36576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35052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Carrot leaves feed Black Swallowtail Butterfly larvae &amp; flowers attract many other pollinators.</a:t>
            </a:r>
            <a:endParaRPr lang="en-US" b="1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91037">
            <a:off x="6637679" y="1759933"/>
            <a:ext cx="2281850" cy="1600928"/>
          </a:xfrm>
          <a:prstGeom prst="rect">
            <a:avLst/>
          </a:prstGeom>
          <a:noFill/>
        </p:spPr>
      </p:pic>
      <p:pic>
        <p:nvPicPr>
          <p:cNvPr id="3076" name="Picture 4" descr="Image result for black swallowtail caterpillar"/>
          <p:cNvPicPr>
            <a:picLocks noChangeAspect="1" noChangeArrowheads="1"/>
          </p:cNvPicPr>
          <p:nvPr/>
        </p:nvPicPr>
        <p:blipFill>
          <a:blip r:embed="rId7" cstate="print"/>
          <a:srcRect l="3998" t="19998" r="5998" b="29333"/>
          <a:stretch>
            <a:fillRect/>
          </a:stretch>
        </p:blipFill>
        <p:spPr bwMode="auto">
          <a:xfrm rot="443065">
            <a:off x="1111185" y="3191429"/>
            <a:ext cx="2286000" cy="838200"/>
          </a:xfrm>
          <a:prstGeom prst="rect">
            <a:avLst/>
          </a:prstGeom>
          <a:noFill/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71"/>
    </mc:Choice>
    <mc:Fallback>
      <p:transition spd="slow" advTm="8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Radishes are fun to grow!</a:t>
            </a:r>
            <a:endParaRPr lang="en-US" dirty="0"/>
          </a:p>
        </p:txBody>
      </p:sp>
      <p:pic>
        <p:nvPicPr>
          <p:cNvPr id="4" name="Content Placeholder 3" descr="radishes - cherry belle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09600" y="1219200"/>
            <a:ext cx="2143125" cy="2143125"/>
          </a:xfrm>
        </p:spPr>
      </p:pic>
      <p:pic>
        <p:nvPicPr>
          <p:cNvPr id="5" name="Picture 4" descr="Radish Early Scarlet Glob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61033">
            <a:off x="6553200" y="1219200"/>
            <a:ext cx="2133600" cy="2133600"/>
          </a:xfrm>
          <a:prstGeom prst="rect">
            <a:avLst/>
          </a:prstGeom>
        </p:spPr>
      </p:pic>
      <p:pic>
        <p:nvPicPr>
          <p:cNvPr id="6" name="Picture 5" descr="Radish white icic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1447800"/>
            <a:ext cx="2543175" cy="1905000"/>
          </a:xfrm>
          <a:prstGeom prst="rect">
            <a:avLst/>
          </a:prstGeom>
        </p:spPr>
      </p:pic>
      <p:pic>
        <p:nvPicPr>
          <p:cNvPr id="7" name="Picture 6" descr="RAdishes Easter Eg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3962400"/>
            <a:ext cx="2971800" cy="2209800"/>
          </a:xfrm>
          <a:prstGeom prst="rect">
            <a:avLst/>
          </a:prstGeom>
        </p:spPr>
      </p:pic>
      <p:pic>
        <p:nvPicPr>
          <p:cNvPr id="8" name="Picture 7" descr="radish-French breakfst.jpg"/>
          <p:cNvPicPr>
            <a:picLocks noChangeAspect="1"/>
          </p:cNvPicPr>
          <p:nvPr/>
        </p:nvPicPr>
        <p:blipFill>
          <a:blip r:embed="rId9" cstate="print"/>
          <a:srcRect l="14844" t="10938" r="20703" b="14843"/>
          <a:stretch>
            <a:fillRect/>
          </a:stretch>
        </p:blipFill>
        <p:spPr>
          <a:xfrm>
            <a:off x="5867400" y="3962400"/>
            <a:ext cx="2971800" cy="220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34290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Cherry Belle                             White Icicle                      Early Scarlet Globe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24840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           Easter Egg                            Watermelon                    French Breakfast </a:t>
            </a:r>
            <a:endParaRPr lang="en-US" sz="2000" b="1" dirty="0"/>
          </a:p>
        </p:txBody>
      </p:sp>
      <p:pic>
        <p:nvPicPr>
          <p:cNvPr id="7170" name="Picture 2" descr="Image result for watermelon radish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7467" t="14210" r="25333" b="11901"/>
          <a:stretch>
            <a:fillRect/>
          </a:stretch>
        </p:blipFill>
        <p:spPr bwMode="auto">
          <a:xfrm>
            <a:off x="3429000" y="4267200"/>
            <a:ext cx="2286000" cy="1752600"/>
          </a:xfrm>
          <a:prstGeom prst="rect">
            <a:avLst/>
          </a:prstGeom>
          <a:noFill/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06"/>
    </mc:Choice>
    <mc:Fallback>
      <p:transition spd="slow" advTm="8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What Family do Radishes Belong?</a:t>
            </a:r>
            <a:endParaRPr lang="en-US" dirty="0"/>
          </a:p>
        </p:txBody>
      </p:sp>
      <p:pic>
        <p:nvPicPr>
          <p:cNvPr id="5" name="Picture 4" descr="Radish flow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1905000"/>
            <a:ext cx="3962399" cy="2971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029200"/>
            <a:ext cx="77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What shape are the flowers?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			       		Seed pods on radishes…  </a:t>
            </a:r>
          </a:p>
          <a:p>
            <a:r>
              <a:rPr lang="en-US" sz="2000" dirty="0" smtClean="0"/>
              <a:t>					     They taste good! 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1524000"/>
            <a:ext cx="2971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They belong  to the </a:t>
            </a:r>
          </a:p>
          <a:p>
            <a:r>
              <a:rPr lang="en-US" sz="2400" b="1" dirty="0" smtClean="0"/>
              <a:t>‘Brassicaceae’ or Brassica family.</a:t>
            </a:r>
          </a:p>
          <a:p>
            <a:endParaRPr lang="en-US" sz="2000" b="1" dirty="0" smtClean="0"/>
          </a:p>
          <a:p>
            <a:r>
              <a:rPr lang="en-US" sz="2000" dirty="0" smtClean="0"/>
              <a:t>What other plants are in this family ?</a:t>
            </a:r>
            <a:endParaRPr lang="en-US" sz="2000" dirty="0"/>
          </a:p>
        </p:txBody>
      </p:sp>
      <p:pic>
        <p:nvPicPr>
          <p:cNvPr id="7170" name="Picture 2" descr="Image result for radish seed po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352800"/>
            <a:ext cx="3505200" cy="2647951"/>
          </a:xfrm>
          <a:prstGeom prst="rect">
            <a:avLst/>
          </a:prstGeom>
          <a:noFill/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17"/>
    </mc:Choice>
    <mc:Fallback>
      <p:transition spd="slow" advTm="4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OF THE RADISHES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ANNUAL EVENT STARTED MANY YEARS AGO. HELD ON DECEMBER 23</a:t>
            </a:r>
            <a:r>
              <a:rPr lang="en-US" baseline="30000" dirty="0" smtClean="0"/>
              <a:t>RD</a:t>
            </a:r>
            <a:r>
              <a:rPr lang="en-US" dirty="0" smtClean="0"/>
              <a:t> IN OAXACO, MEXICO</a:t>
            </a:r>
          </a:p>
          <a:p>
            <a:r>
              <a:rPr lang="en-US" dirty="0" smtClean="0"/>
              <a:t>ON THE TOWN PLAZA WHERE THEY CARVE OVERSIZED RADISHES</a:t>
            </a:r>
          </a:p>
          <a:p>
            <a:r>
              <a:rPr lang="en-US" dirty="0" smtClean="0"/>
              <a:t>INTO VARIOUS FIGURES TO ATTRACT SHOPPERS,</a:t>
            </a:r>
            <a:endParaRPr lang="en-US" dirty="0"/>
          </a:p>
        </p:txBody>
      </p:sp>
      <p:pic>
        <p:nvPicPr>
          <p:cNvPr id="5" name="Picture 4" descr="rabanos benito juarez -Noche de Rábanos - Night of the Radis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143000"/>
            <a:ext cx="3638550" cy="440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aption her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9755"/>
            <a:ext cx="4629150" cy="347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6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78"/>
    </mc:Choice>
    <mc:Fallback>
      <p:transition spd="slow" advTm="7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radishes spicy?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‘zing’ is in their skin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645025" y="304800"/>
            <a:ext cx="4292241" cy="685800"/>
          </a:xfrm>
        </p:spPr>
        <p:txBody>
          <a:bodyPr/>
          <a:lstStyle/>
          <a:p>
            <a:r>
              <a:rPr lang="en-US" dirty="0" smtClean="0"/>
              <a:t>The spicy taste is in their skin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730" y="838201"/>
            <a:ext cx="4288536" cy="4800600"/>
          </a:xfrm>
        </p:spPr>
        <p:txBody>
          <a:bodyPr>
            <a:normAutofit/>
          </a:bodyPr>
          <a:lstStyle/>
          <a:p>
            <a:r>
              <a:rPr lang="en-US" b="1" dirty="0" smtClean="0"/>
              <a:t>When you bite into a radish, the chemical in the skin is released and mixed with another one that makes it taste spicy.</a:t>
            </a:r>
          </a:p>
          <a:p>
            <a:r>
              <a:rPr lang="en-US" b="1" dirty="0" smtClean="0"/>
              <a:t>What part of the radish has the most nutrients?</a:t>
            </a:r>
          </a:p>
          <a:p>
            <a:r>
              <a:rPr lang="en-US" b="1" dirty="0" smtClean="0"/>
              <a:t>That spicy chemical is the same as in arugula, horseradish, leafy mustard, turnips and wasabi.</a:t>
            </a:r>
          </a:p>
        </p:txBody>
      </p:sp>
      <p:pic>
        <p:nvPicPr>
          <p:cNvPr id="21506" name="Picture 2" descr="https://atmedia.imgix.net/c41d800d0c2122819537da8b8e323d3116b9b3d4?auto=format&amp;q=45&amp;w=640.0&amp;fit=max&amp;cs=strip"/>
          <p:cNvPicPr>
            <a:picLocks noChangeAspect="1" noChangeArrowheads="1"/>
          </p:cNvPicPr>
          <p:nvPr/>
        </p:nvPicPr>
        <p:blipFill>
          <a:blip r:embed="rId4" cstate="print"/>
          <a:srcRect t="39371" r="37500" b="6299"/>
          <a:stretch>
            <a:fillRect/>
          </a:stretch>
        </p:blipFill>
        <p:spPr bwMode="auto">
          <a:xfrm>
            <a:off x="609600" y="1219200"/>
            <a:ext cx="3048000" cy="3962400"/>
          </a:xfrm>
          <a:prstGeom prst="rect">
            <a:avLst/>
          </a:prstGeom>
          <a:noFill/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31"/>
    </mc:Choice>
    <mc:Fallback>
      <p:transition spd="slow" advTm="55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Turnips – another </a:t>
            </a:r>
            <a:r>
              <a:rPr lang="en-US" dirty="0" err="1" smtClean="0"/>
              <a:t>brassicaceae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We can eat the leaves and the roots!</a:t>
            </a:r>
            <a:endParaRPr lang="en-US" dirty="0"/>
          </a:p>
        </p:txBody>
      </p:sp>
      <p:pic>
        <p:nvPicPr>
          <p:cNvPr id="4" name="Picture 3" descr="turnips-gard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286000"/>
            <a:ext cx="2876550" cy="3505200"/>
          </a:xfrm>
          <a:prstGeom prst="rect">
            <a:avLst/>
          </a:prstGeom>
        </p:spPr>
      </p:pic>
      <p:pic>
        <p:nvPicPr>
          <p:cNvPr id="5" name="Picture 4" descr="Turni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8600" y="2667000"/>
            <a:ext cx="3505200" cy="213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8674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What is wrong with these plants?</a:t>
            </a:r>
            <a:endParaRPr lang="en-US" sz="2000" b="1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98"/>
    </mc:Choice>
    <mc:Fallback>
      <p:transition spd="slow" advTm="16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Beets – another </a:t>
            </a:r>
            <a:r>
              <a:rPr lang="en-US" dirty="0" err="1" smtClean="0"/>
              <a:t>amaranthaceae</a:t>
            </a:r>
            <a:endParaRPr lang="en-US" dirty="0"/>
          </a:p>
        </p:txBody>
      </p:sp>
      <p:pic>
        <p:nvPicPr>
          <p:cNvPr id="3" name="Picture 2" descr="beets- bunch.jpg"/>
          <p:cNvPicPr>
            <a:picLocks noChangeAspect="1"/>
          </p:cNvPicPr>
          <p:nvPr/>
        </p:nvPicPr>
        <p:blipFill>
          <a:blip r:embed="rId4" cstate="print"/>
          <a:srcRect l="22400" r="17600"/>
          <a:stretch>
            <a:fillRect/>
          </a:stretch>
        </p:blipFill>
        <p:spPr>
          <a:xfrm>
            <a:off x="457200" y="1828800"/>
            <a:ext cx="3276600" cy="3505200"/>
          </a:xfrm>
          <a:prstGeom prst="rect">
            <a:avLst/>
          </a:prstGeom>
        </p:spPr>
      </p:pic>
      <p:pic>
        <p:nvPicPr>
          <p:cNvPr id="4" name="Picture 3" descr="beets rainbow.jpg"/>
          <p:cNvPicPr>
            <a:picLocks noChangeAspect="1"/>
          </p:cNvPicPr>
          <p:nvPr/>
        </p:nvPicPr>
        <p:blipFill>
          <a:blip r:embed="rId5" cstate="print"/>
          <a:srcRect b="5000"/>
          <a:stretch>
            <a:fillRect/>
          </a:stretch>
        </p:blipFill>
        <p:spPr>
          <a:xfrm rot="2085521">
            <a:off x="5838861" y="3405856"/>
            <a:ext cx="2371725" cy="3048000"/>
          </a:xfrm>
          <a:prstGeom prst="rect">
            <a:avLst/>
          </a:prstGeom>
        </p:spPr>
      </p:pic>
      <p:pic>
        <p:nvPicPr>
          <p:cNvPr id="5" name="Picture 4" descr="Beet Greens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1143000"/>
            <a:ext cx="30480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410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‘Detroit Wonder’                                     ‘Rainbow’                                   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1905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Leaves are tasty &amp; nutritious</a:t>
            </a:r>
            <a:endParaRPr lang="en-US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55"/>
    </mc:Choice>
    <mc:Fallback>
      <p:transition spd="slow" advTm="5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CHIOGGIE BEET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“CANDY CANE” Beet Named after a fishing town in the province of Venice</a:t>
            </a:r>
            <a:endParaRPr lang="en-US" dirty="0"/>
          </a:p>
        </p:txBody>
      </p:sp>
      <p:pic>
        <p:nvPicPr>
          <p:cNvPr id="5" name="Picture Placeholder 4"/>
          <p:cNvPicPr>
            <a:picLocks noGrp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2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4"/>
    </mc:Choice>
    <mc:Fallback>
      <p:transition spd="slow" advTm="2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CArrots</a:t>
            </a:r>
            <a:endParaRPr lang="en-US" dirty="0"/>
          </a:p>
        </p:txBody>
      </p:sp>
      <p:pic>
        <p:nvPicPr>
          <p:cNvPr id="4" name="Content Placeholder 3" descr="CArrots Danvers Half Lon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b="10811"/>
          <a:stretch>
            <a:fillRect/>
          </a:stretch>
        </p:blipFill>
        <p:spPr>
          <a:xfrm>
            <a:off x="838200" y="2286000"/>
            <a:ext cx="2667000" cy="2514600"/>
          </a:xfrm>
        </p:spPr>
      </p:pic>
      <p:pic>
        <p:nvPicPr>
          <p:cNvPr id="5" name="Picture 4" descr="carrot scarlet nant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2286000"/>
            <a:ext cx="2514600" cy="25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48006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 Scarlet Nantes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48768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Danvers Half Long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55626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You have to love that </a:t>
            </a:r>
            <a:r>
              <a:rPr lang="en-US" sz="2400" b="1" dirty="0" err="1" smtClean="0"/>
              <a:t>Lycopene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5240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grow Danvers Half Long, Scarlet Nantes, and Cosmic Purple types.</a:t>
            </a:r>
            <a:endParaRPr lang="en-US" b="1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24"/>
    </mc:Choice>
    <mc:Fallback>
      <p:transition spd="slow" advTm="14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751</TotalTime>
  <Words>298</Words>
  <Application>Microsoft Office PowerPoint</Application>
  <PresentationFormat>On-screen Show (4:3)</PresentationFormat>
  <Paragraphs>45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Franklin Gothic Book</vt:lpstr>
      <vt:lpstr>Franklin Gothic Medium</vt:lpstr>
      <vt:lpstr>Wingdings 2</vt:lpstr>
      <vt:lpstr>Trek</vt:lpstr>
      <vt:lpstr>Root Crops</vt:lpstr>
      <vt:lpstr>Radishes are fun to grow!</vt:lpstr>
      <vt:lpstr>To What Family do Radishes Belong?</vt:lpstr>
      <vt:lpstr>NIGHT OF THE RADISHES</vt:lpstr>
      <vt:lpstr>What makes radishes spicy?</vt:lpstr>
      <vt:lpstr>Turnips – another brassicaceae</vt:lpstr>
      <vt:lpstr>Beets – another amaranthaceae</vt:lpstr>
      <vt:lpstr>CHIOGGIE BEET</vt:lpstr>
      <vt:lpstr>CArrots</vt:lpstr>
      <vt:lpstr>Are all carrots orange?</vt:lpstr>
      <vt:lpstr>CArrots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Root Crops</dc:title>
  <dc:creator>Owner</dc:creator>
  <cp:lastModifiedBy>Phyllis Bost</cp:lastModifiedBy>
  <cp:revision>64</cp:revision>
  <dcterms:created xsi:type="dcterms:W3CDTF">2014-10-16T00:47:52Z</dcterms:created>
  <dcterms:modified xsi:type="dcterms:W3CDTF">2020-10-09T22:37:03Z</dcterms:modified>
</cp:coreProperties>
</file>