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8" r:id="rId9"/>
    <p:sldId id="263" r:id="rId10"/>
    <p:sldId id="264" r:id="rId11"/>
    <p:sldId id="269" r:id="rId12"/>
    <p:sldId id="267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7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698B44B-94A0-4BC7-AC48-0640E468B70A}" type="datetimeFigureOut">
              <a:rPr lang="en-US" smtClean="0"/>
              <a:pPr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3D81F-7A89-4774-B38B-1D6618ACD5E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motherearthnews.com/~/media/Images/MEN/Editorial/Articles/Magazine%20Articles/2012/08-01/All%20About%20Growing%20Cabbage/Colorful%20Cabbage%20Illustration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39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indianapublicmedia.org/amomentofscience/files/2009/07/broccoli1.jpg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google.com/url?sa=i&amp;rct=j&amp;q=&amp;esrc=s&amp;source=images&amp;cd=&amp;cad=rja&amp;uact=8&amp;ved=0CAcQjRw&amp;url=http://blog.gro-o.com/?tag=broccoli&amp;ei=3gtLVOXIOYmpyQSQv4GQDA&amp;psig=AFQjCNGCdbKZ7McNL8UNqK3ZORnm3-XNuA&amp;ust=1414289914295186" TargetMode="Externa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&amp;esrc=s&amp;source=images&amp;cd=&amp;cad=rja&amp;uact=8&amp;ved=0CAcQjRw&amp;url=http://mainerootsblog.com/2013/01/&amp;ei=5ltNVIaOE4ShyATIgoLABQ&amp;psig=AFQjCNH5RRY2WGvdo84rBXrMPR70sEFmLQ&amp;ust=1414442196960996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esselsgardenway.com/wp-content/uploads/roman-plant-e1329051011522.jpg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www.google.com/url?sa=i&amp;rct=j&amp;q=&amp;esrc=s&amp;source=images&amp;cd=&amp;cad=rja&amp;uact=8&amp;ved=0CAcQjRw&amp;url=http://www.dailymail.co.uk/sciencetech/article-2020484/Colourful-cauliflower-available-Tesco-Eat-greens-pinks-yellows.html&amp;ei=kF5NVPr_EIq0yQTs2YDoAQ&amp;psig=AFQjCNGKgDK-ubR8GVWNEYOxY2PYn3X82g&amp;ust=1414442907795439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source=images&amp;cd=&amp;cad=rja&amp;uact=8&amp;ved=0CAcQjRw&amp;url=http://bloomiq.com/ediblestips/cauliflower&amp;ei=Kl5NVKLsCNP-yQTu6IHQBA&amp;psig=AFQjCNGKgDK-ubR8GVWNEYOxY2PYn3X82g&amp;ust=1414442907795439" TargetMode="External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hyperlink" Target="http://wesselsgardenway.com/wp-content/uploads/roman-plant-e1329051011522.jpg" TargetMode="Externa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5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819400"/>
            <a:ext cx="8382000" cy="35814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000" dirty="0"/>
              <a:t>Cole crops are cool!</a:t>
            </a:r>
          </a:p>
          <a:p>
            <a:r>
              <a:rPr lang="en-US" sz="2000" dirty="0"/>
              <a:t>They are in the </a:t>
            </a:r>
            <a:r>
              <a:rPr lang="en-US" sz="2000" u="sng" dirty="0"/>
              <a:t>Brassicaceae</a:t>
            </a:r>
            <a:r>
              <a:rPr lang="en-US" sz="2000" dirty="0"/>
              <a:t> family    They are all in the Genus </a:t>
            </a:r>
            <a:r>
              <a:rPr lang="en-US" sz="2000" i="1" u="sng" dirty="0"/>
              <a:t>Brassica</a:t>
            </a:r>
          </a:p>
          <a:p>
            <a:r>
              <a:rPr lang="en-US" sz="2000" dirty="0"/>
              <a:t>Hence we call cole crops, Brassicas</a:t>
            </a:r>
          </a:p>
          <a:p>
            <a:r>
              <a:rPr lang="en-US" sz="1800" dirty="0"/>
              <a:t>(are you confused yet?)</a:t>
            </a:r>
          </a:p>
          <a:p>
            <a:endParaRPr lang="en-US" sz="2000" dirty="0"/>
          </a:p>
          <a:p>
            <a:r>
              <a:rPr lang="en-US" sz="2000" dirty="0"/>
              <a:t>So why are they called Cole Crops?</a:t>
            </a:r>
          </a:p>
          <a:p>
            <a:r>
              <a:rPr lang="en-US" sz="2000" dirty="0"/>
              <a:t>All cole crops are relatives of cabbage.</a:t>
            </a:r>
          </a:p>
          <a:p>
            <a:r>
              <a:rPr lang="en-US" sz="2000" dirty="0"/>
              <a:t>The Latin word for cabbage is ‘caulis’.  Can you hear the word cole in that?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7438"/>
            <a:ext cx="7772400" cy="1752600"/>
          </a:xfrm>
        </p:spPr>
        <p:txBody>
          <a:bodyPr/>
          <a:lstStyle/>
          <a:p>
            <a:r>
              <a:rPr lang="en-US" dirty="0"/>
              <a:t>The Cole Crops</a:t>
            </a:r>
          </a:p>
        </p:txBody>
      </p:sp>
      <p:pic>
        <p:nvPicPr>
          <p:cNvPr id="6" name="browserv2_0_articleleftcolumnv1_0_articlecontent_0_DOMImage" descr="http://www.motherearthnews.com/~/media/Images/MEN/Editorial/Articles/Magazine%20Articles/2012/08-01/All%20About%20Growing%20Cabbage/Colorful%20Cabbage%20Illustration.jpg">
            <a:hlinkClick r:id="rId4" tgtFrame="&quot;_blank&quot;"/>
          </p:cNvPr>
          <p:cNvPicPr/>
          <p:nvPr/>
        </p:nvPicPr>
        <p:blipFill rotWithShape="1">
          <a:blip r:embed="rId5" cstate="print"/>
          <a:srcRect l="7213" b="6641"/>
          <a:stretch/>
        </p:blipFill>
        <p:spPr bwMode="auto">
          <a:xfrm rot="20637931">
            <a:off x="400777" y="529366"/>
            <a:ext cx="2191807" cy="156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Veggie Spotlight: Brassicas">
            <a:extLst>
              <a:ext uri="{FF2B5EF4-FFF2-40B4-BE49-F238E27FC236}">
                <a16:creationId xmlns:a16="http://schemas.microsoft.com/office/drawing/2014/main" xmlns="" id="{950B3DEA-05F2-4F95-A048-EE1C044E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558">
            <a:off x="6577549" y="377374"/>
            <a:ext cx="2263395" cy="13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D968B4A-BA19-4073-B19B-1A16B1877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931"/>
    </mc:Choice>
    <mc:Fallback xmlns="">
      <p:transition spd="slow" advTm="116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228600"/>
            <a:ext cx="7772400" cy="914400"/>
          </a:xfrm>
        </p:spPr>
        <p:txBody>
          <a:bodyPr/>
          <a:lstStyle/>
          <a:p>
            <a:r>
              <a:rPr lang="en-US" dirty="0"/>
              <a:t>MUSTARD GREENS</a:t>
            </a:r>
          </a:p>
        </p:txBody>
      </p:sp>
      <p:pic>
        <p:nvPicPr>
          <p:cNvPr id="7" name="Picture 6" descr="curly Mustard.JPG"/>
          <p:cNvPicPr>
            <a:picLocks noChangeAspect="1"/>
          </p:cNvPicPr>
          <p:nvPr/>
        </p:nvPicPr>
        <p:blipFill>
          <a:blip r:embed="rId4" cstate="print"/>
          <a:srcRect r="32500" b="14907"/>
          <a:stretch>
            <a:fillRect/>
          </a:stretch>
        </p:blipFill>
        <p:spPr>
          <a:xfrm>
            <a:off x="2971800" y="3581400"/>
            <a:ext cx="3429000" cy="2658894"/>
          </a:xfrm>
          <a:prstGeom prst="rect">
            <a:avLst/>
          </a:prstGeom>
        </p:spPr>
      </p:pic>
      <p:pic>
        <p:nvPicPr>
          <p:cNvPr id="10" name="Picture 9" descr="leafy mustard.JPG"/>
          <p:cNvPicPr>
            <a:picLocks noChangeAspect="1"/>
          </p:cNvPicPr>
          <p:nvPr/>
        </p:nvPicPr>
        <p:blipFill>
          <a:blip r:embed="rId5" cstate="print"/>
          <a:srcRect l="15000" r="10000"/>
          <a:stretch>
            <a:fillRect/>
          </a:stretch>
        </p:blipFill>
        <p:spPr>
          <a:xfrm>
            <a:off x="228600" y="1143000"/>
            <a:ext cx="3200400" cy="3352800"/>
          </a:xfrm>
          <a:prstGeom prst="rect">
            <a:avLst/>
          </a:prstGeom>
        </p:spPr>
      </p:pic>
      <p:pic>
        <p:nvPicPr>
          <p:cNvPr id="13" name="Picture 12" descr="Osaka purple mustard with strawberry groundcover.JPG"/>
          <p:cNvPicPr>
            <a:picLocks noChangeAspect="1"/>
          </p:cNvPicPr>
          <p:nvPr/>
        </p:nvPicPr>
        <p:blipFill>
          <a:blip r:embed="rId6" cstate="print"/>
          <a:srcRect l="13333" t="7387" r="25833"/>
          <a:stretch>
            <a:fillRect/>
          </a:stretch>
        </p:blipFill>
        <p:spPr>
          <a:xfrm>
            <a:off x="5638800" y="1066800"/>
            <a:ext cx="3276600" cy="3733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8600" y="4495801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‘Green’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                                    		‘Curly’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4876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‘Osaka Purple’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BACC6B9-5236-4997-BF22-5F8CB2D636E9}"/>
              </a:ext>
            </a:extLst>
          </p:cNvPr>
          <p:cNvSpPr txBox="1"/>
          <p:nvPr/>
        </p:nvSpPr>
        <p:spPr>
          <a:xfrm>
            <a:off x="3429000" y="2590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Does mustard come from these plants?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5B5CE92-A709-4EB1-B31E-BE94008C0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48"/>
    </mc:Choice>
    <mc:Fallback xmlns="">
      <p:transition spd="slow" advTm="13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C4BF69-1C01-4C3F-B195-D39073CA3E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8695" r="23333" b="22319"/>
          <a:stretch/>
        </p:blipFill>
        <p:spPr>
          <a:xfrm>
            <a:off x="76200" y="76200"/>
            <a:ext cx="8991600" cy="6400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783CB17-2B39-47D5-882C-67B3A45F1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2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51"/>
    </mc:Choice>
    <mc:Fallback xmlns="">
      <p:transition spd="slow" advTm="18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724400" y="2743200"/>
            <a:ext cx="4267200" cy="35052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000" dirty="0"/>
              <a:t>They are ‘Health </a:t>
            </a:r>
            <a:r>
              <a:rPr lang="en-US" sz="2000"/>
              <a:t>foods’!</a:t>
            </a:r>
            <a:endParaRPr lang="en-US" sz="2000" dirty="0"/>
          </a:p>
          <a:p>
            <a:pPr algn="l"/>
            <a:r>
              <a:rPr lang="en-US" sz="2000" dirty="0"/>
              <a:t>They have lots of FIBER, CALCIUM Vitamin C and the leafy parts have lots of Vitamin a.</a:t>
            </a:r>
          </a:p>
          <a:p>
            <a:pPr algn="l"/>
            <a:r>
              <a:rPr lang="en-US" sz="2000" dirty="0"/>
              <a:t>Collards, Kale &amp; Brussels Sprouts have more protein than milk!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EAT YOUR BRASSICAS</a:t>
            </a:r>
          </a:p>
        </p:txBody>
      </p:sp>
      <p:pic>
        <p:nvPicPr>
          <p:cNvPr id="7" name="Picture 6" descr="Brassic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667000"/>
            <a:ext cx="4267200" cy="36195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E33370A-5B52-45B4-9E80-2A896DDF8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6"/>
    </mc:Choice>
    <mc:Fallback xmlns="">
      <p:transition spd="slow" advTm="58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6F56DB48-BCE9-4262-949B-8A5C882585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534400" cy="758825"/>
          </a:xfrm>
        </p:spPr>
        <p:txBody>
          <a:bodyPr/>
          <a:lstStyle/>
          <a:p>
            <a:r>
              <a:rPr lang="en-US" dirty="0"/>
              <a:t>Can you answer these questions?</a:t>
            </a:r>
          </a:p>
        </p:txBody>
      </p:sp>
      <p:pic>
        <p:nvPicPr>
          <p:cNvPr id="1026" name="Picture 2" descr="How to grow winter brassicas | Alys Fowler | Life and style | The ...">
            <a:extLst>
              <a:ext uri="{FF2B5EF4-FFF2-40B4-BE49-F238E27FC236}">
                <a16:creationId xmlns:a16="http://schemas.microsoft.com/office/drawing/2014/main" xmlns="" id="{C3144C12-2840-4210-AE1D-DE066979E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C15344-5334-4241-8E78-C7A0E0B64F07}"/>
              </a:ext>
            </a:extLst>
          </p:cNvPr>
          <p:cNvSpPr txBox="1"/>
          <p:nvPr/>
        </p:nvSpPr>
        <p:spPr>
          <a:xfrm>
            <a:off x="152400" y="1600200"/>
            <a:ext cx="8839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1. To what family do the cole crops belong? </a:t>
            </a:r>
            <a:r>
              <a:rPr lang="en-US" sz="2400" b="1"/>
              <a:t>______________________________________ 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>
                <a:solidFill>
                  <a:srgbClr val="FFFF00"/>
                </a:solidFill>
              </a:rPr>
              <a:t>2. During what months are cole crops planted here? ______________________________________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3. What vitamins do you get when you eat cole crops? ____________________________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4. Name  your two favorite cole crops?__________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    _________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4. In what cole crop can your readily see the Fibonacci sequence? ______________________________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09E99F98-6F7A-4C66-8F42-ABC9F9BB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"/>
    </mc:Choice>
    <mc:Fallback xmlns="">
      <p:transition spd="slow" advTm="13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all Brassicaceae plants share?</a:t>
            </a:r>
          </a:p>
        </p:txBody>
      </p:sp>
      <p:pic>
        <p:nvPicPr>
          <p:cNvPr id="4" name="Content Placeholder 3" descr="arugula flowers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447801"/>
            <a:ext cx="3124200" cy="2209800"/>
          </a:xfrm>
        </p:spPr>
      </p:pic>
      <p:pic>
        <p:nvPicPr>
          <p:cNvPr id="14338" name="Picture 2" descr="Flowering tops on mizu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114800"/>
            <a:ext cx="1600200" cy="2057400"/>
          </a:xfrm>
          <a:prstGeom prst="rect">
            <a:avLst/>
          </a:prstGeom>
          <a:noFill/>
        </p:spPr>
      </p:pic>
      <p:pic>
        <p:nvPicPr>
          <p:cNvPr id="14340" name="Picture 4" descr="another bee in more broccoli flowers"/>
          <p:cNvPicPr>
            <a:picLocks noChangeAspect="1" noChangeArrowheads="1"/>
          </p:cNvPicPr>
          <p:nvPr/>
        </p:nvPicPr>
        <p:blipFill>
          <a:blip r:embed="rId6" cstate="print"/>
          <a:srcRect l="16000" t="12800" r="7200"/>
          <a:stretch>
            <a:fillRect/>
          </a:stretch>
        </p:blipFill>
        <p:spPr bwMode="auto">
          <a:xfrm>
            <a:off x="4495800" y="1524000"/>
            <a:ext cx="2819400" cy="22097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3657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Arugula                                                                                                  Broccoli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8674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Kale</a:t>
            </a:r>
          </a:p>
        </p:txBody>
      </p:sp>
      <p:pic>
        <p:nvPicPr>
          <p:cNvPr id="14344" name="Picture 8" descr="RocketFlower"/>
          <p:cNvPicPr>
            <a:picLocks noChangeAspect="1" noChangeArrowheads="1"/>
          </p:cNvPicPr>
          <p:nvPr/>
        </p:nvPicPr>
        <p:blipFill>
          <a:blip r:embed="rId7" cstate="print"/>
          <a:srcRect l="17508" t="10000" r="20539" b="6667"/>
          <a:stretch>
            <a:fillRect/>
          </a:stretch>
        </p:blipFill>
        <p:spPr bwMode="auto">
          <a:xfrm>
            <a:off x="5181600" y="4419600"/>
            <a:ext cx="1828800" cy="1828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010400" y="58674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Cauliflower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033900FF-F761-4443-8FAE-50AAF14D3A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58"/>
    </mc:Choice>
    <mc:Fallback xmlns="">
      <p:transition spd="slow" advTm="79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Bok Choy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3200" dirty="0"/>
              <a:t>   Chinese Cabbage</a:t>
            </a:r>
          </a:p>
        </p:txBody>
      </p:sp>
      <p:pic>
        <p:nvPicPr>
          <p:cNvPr id="9" name="Content Placeholder 8" descr="bok-choy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l="11390" t="13668"/>
          <a:stretch>
            <a:fillRect/>
          </a:stretch>
        </p:blipFill>
        <p:spPr>
          <a:xfrm>
            <a:off x="213505" y="2133600"/>
            <a:ext cx="2753200" cy="2622760"/>
          </a:xfrm>
        </p:spPr>
      </p:pic>
      <p:pic>
        <p:nvPicPr>
          <p:cNvPr id="10" name="Content Placeholder 9" descr="chinese cabbage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906564" y="2133600"/>
            <a:ext cx="2734375" cy="228599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Some </a:t>
            </a:r>
            <a:r>
              <a:rPr lang="en-US" sz="4000">
                <a:solidFill>
                  <a:srgbClr val="FF0000"/>
                </a:solidFill>
              </a:rPr>
              <a:t>Asian Cole Crops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8" name="Content Placeholder 6" descr="Mizuna.jpg">
            <a:extLst>
              <a:ext uri="{FF2B5EF4-FFF2-40B4-BE49-F238E27FC236}">
                <a16:creationId xmlns:a16="http://schemas.microsoft.com/office/drawing/2014/main" xmlns="" id="{109A5156-2A04-4A8D-A7C9-1FB2A396F38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4952" y="2154462"/>
            <a:ext cx="2778445" cy="2610776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DDA42A-2A04-4D5B-AB39-A2E7F1ED00A8}"/>
              </a:ext>
            </a:extLst>
          </p:cNvPr>
          <p:cNvSpPr txBox="1"/>
          <p:nvPr/>
        </p:nvSpPr>
        <p:spPr>
          <a:xfrm>
            <a:off x="2667000" y="58293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Mizuna</a:t>
            </a:r>
          </a:p>
        </p:txBody>
      </p:sp>
      <p:pic>
        <p:nvPicPr>
          <p:cNvPr id="1026" name="Picture 2" descr="Mizuna Red - Appx 1000 seeds">
            <a:extLst>
              <a:ext uri="{FF2B5EF4-FFF2-40B4-BE49-F238E27FC236}">
                <a16:creationId xmlns:a16="http://schemas.microsoft.com/office/drawing/2014/main" xmlns="" id="{C3A641B7-7940-43FA-9DD8-2CFD8698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52" y="4395461"/>
            <a:ext cx="2022745" cy="189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F5B87FA-FBE6-41B2-BD55-978AF6E9E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90"/>
    </mc:Choice>
    <mc:Fallback xmlns="">
      <p:transition spd="slow" advTm="129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/>
              <a:t>Broccoli</a:t>
            </a:r>
          </a:p>
        </p:txBody>
      </p:sp>
      <p:pic>
        <p:nvPicPr>
          <p:cNvPr id="15362" name="Picture 2" descr="https://encrypted-tbn0.gstatic.com/images?q=tbn:ANd9GcRiglZjbAInkNP-F2l_jOFxWcGWH-GHWHZZHa47ljJiVohoY_Kb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6667" b="6835"/>
          <a:stretch>
            <a:fillRect/>
          </a:stretch>
        </p:blipFill>
        <p:spPr bwMode="auto">
          <a:xfrm>
            <a:off x="381000" y="1524000"/>
            <a:ext cx="2819400" cy="2743200"/>
          </a:xfrm>
          <a:prstGeom prst="rect">
            <a:avLst/>
          </a:prstGeom>
          <a:noFill/>
        </p:spPr>
      </p:pic>
      <p:pic>
        <p:nvPicPr>
          <p:cNvPr id="15363" name="Picture 3" descr="C:\Users\Owner\Documents\Gudrun\Gudruns Pictures\Plant Pictures\vegetables\Vegetables\broccoli head.JPG"/>
          <p:cNvPicPr>
            <a:picLocks noChangeAspect="1" noChangeArrowheads="1"/>
          </p:cNvPicPr>
          <p:nvPr/>
        </p:nvPicPr>
        <p:blipFill>
          <a:blip r:embed="rId6" cstate="print"/>
          <a:srcRect l="21470" t="10000" r="18421"/>
          <a:stretch>
            <a:fillRect/>
          </a:stretch>
        </p:blipFill>
        <p:spPr bwMode="auto">
          <a:xfrm>
            <a:off x="3276600" y="2514600"/>
            <a:ext cx="2590800" cy="228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524000" y="54102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part of the broccoli plant do we eat?</a:t>
            </a:r>
          </a:p>
        </p:txBody>
      </p:sp>
      <p:pic>
        <p:nvPicPr>
          <p:cNvPr id="15365" name="Picture 5" descr="broccoli sprouts in a community garden">
            <a:hlinkClick r:id="rId7" tooltip="What gives vegetables, like broccoli, their cancer-fighting properties are phytochemicals - substances produced naturally by plants in order to help protect them against disease. Lucky for us, phytochemicals help fight disease in humans too. — Photo: romanlily (flickr)"/>
          </p:cNvPr>
          <p:cNvPicPr>
            <a:picLocks noChangeAspect="1" noChangeArrowheads="1"/>
          </p:cNvPicPr>
          <p:nvPr/>
        </p:nvPicPr>
        <p:blipFill>
          <a:blip r:embed="rId8" cstate="print"/>
          <a:srcRect l="5128" r="47436" b="23077"/>
          <a:stretch>
            <a:fillRect/>
          </a:stretch>
        </p:blipFill>
        <p:spPr bwMode="auto">
          <a:xfrm>
            <a:off x="5943600" y="1905000"/>
            <a:ext cx="2819400" cy="30480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A5943B6-035F-4E0C-B537-015694A4F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6"/>
    </mc:Choice>
    <mc:Fallback xmlns="">
      <p:transition spd="slow" advTm="61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Brussels Sprouts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3200" dirty="0"/>
              <a:t>Collards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1800" dirty="0"/>
              <a:t>Grown for its edible buds.  They taste milder than cabbage.</a:t>
            </a:r>
          </a:p>
          <a:p>
            <a:pPr>
              <a:buNone/>
            </a:pPr>
            <a:r>
              <a:rPr lang="en-US" sz="1800" dirty="0"/>
              <a:t>We don’t </a:t>
            </a:r>
          </a:p>
          <a:p>
            <a:pPr>
              <a:buNone/>
            </a:pPr>
            <a:r>
              <a:rPr lang="en-US" sz="1800" dirty="0"/>
              <a:t>grow them </a:t>
            </a:r>
          </a:p>
          <a:p>
            <a:pPr>
              <a:buNone/>
            </a:pPr>
            <a:r>
              <a:rPr lang="en-US" sz="1800" dirty="0"/>
              <a:t> here.</a:t>
            </a:r>
          </a:p>
        </p:txBody>
      </p:sp>
      <p:pic>
        <p:nvPicPr>
          <p:cNvPr id="7" name="Content Placeholder 6" descr="brussels-sprouts-montgomer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1752600" y="3352800"/>
            <a:ext cx="2329656" cy="25574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From Brussels to Georgia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8200" y="2286001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Collard that we usually grow is called ‘Georgia Southern’.</a:t>
            </a:r>
          </a:p>
        </p:txBody>
      </p:sp>
      <p:pic>
        <p:nvPicPr>
          <p:cNvPr id="9" name="Picture 8" descr="collard-plant-large.jpg"/>
          <p:cNvPicPr>
            <a:picLocks noChangeAspect="1"/>
          </p:cNvPicPr>
          <p:nvPr/>
        </p:nvPicPr>
        <p:blipFill>
          <a:blip r:embed="rId5" cstate="print"/>
          <a:srcRect l="7407" t="4783"/>
          <a:stretch>
            <a:fillRect/>
          </a:stretch>
        </p:blipFill>
        <p:spPr>
          <a:xfrm>
            <a:off x="5410200" y="3048000"/>
            <a:ext cx="2857500" cy="30337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048F1D9E-8BFA-4A20-9461-1084EF24D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41"/>
    </mc:Choice>
    <mc:Fallback xmlns="">
      <p:transition spd="slow" advTm="13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Cabbage</a:t>
            </a:r>
          </a:p>
        </p:txBody>
      </p:sp>
      <p:pic>
        <p:nvPicPr>
          <p:cNvPr id="1026" name="Picture 2" descr="https://encrypted-tbn0.gstatic.com/images?q=tbn:ANd9GcQOxmn-dkJORLfwtSZTYEKqNFBk4hsTDZOcNxGpkiFc1UNAqzhj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664" y="1299091"/>
            <a:ext cx="2819400" cy="2743201"/>
          </a:xfrm>
          <a:prstGeom prst="rect">
            <a:avLst/>
          </a:prstGeom>
          <a:noFill/>
        </p:spPr>
      </p:pic>
      <p:pic>
        <p:nvPicPr>
          <p:cNvPr id="1028" name="Picture 4" descr="http://www.cherrygal.com/images/RedAcreCabbage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3581400"/>
            <a:ext cx="2857500" cy="2590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553201" y="3000366"/>
            <a:ext cx="2110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‘Giant’ Cabbage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93099D-7552-4E16-9DAE-D959C4EE4F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993" y="583637"/>
            <a:ext cx="2392424" cy="2416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A0DFFF-3107-4AD8-B8EE-34D1673BFD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1250" r="15834" b="13750"/>
          <a:stretch/>
        </p:blipFill>
        <p:spPr>
          <a:xfrm>
            <a:off x="5638800" y="3488302"/>
            <a:ext cx="3285536" cy="25907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1BFE22A-82FA-4F82-9A2D-90703EE4F023}"/>
              </a:ext>
            </a:extLst>
          </p:cNvPr>
          <p:cNvSpPr txBox="1"/>
          <p:nvPr/>
        </p:nvSpPr>
        <p:spPr>
          <a:xfrm>
            <a:off x="457200" y="4267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and Red Cabbage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98924FDE-B593-4340-8443-282A71438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8"/>
    </mc:Choice>
    <mc:Fallback xmlns="">
      <p:transition spd="slow" advTm="142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Cauliflower</a:t>
            </a:r>
          </a:p>
        </p:txBody>
      </p:sp>
      <p:pic>
        <p:nvPicPr>
          <p:cNvPr id="19458" name="Picture 2" descr="https://encrypted-tbn1.gstatic.com/images?q=tbn:ANd9GcRM5lcXS8fWfvE06WT_QgLG34UACOwU6yHZt53ngjyZzlhU_XGv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3881" r="20000"/>
          <a:stretch>
            <a:fillRect/>
          </a:stretch>
        </p:blipFill>
        <p:spPr bwMode="auto">
          <a:xfrm>
            <a:off x="307019" y="554854"/>
            <a:ext cx="2590800" cy="2590800"/>
          </a:xfrm>
          <a:prstGeom prst="rect">
            <a:avLst/>
          </a:prstGeom>
          <a:noFill/>
        </p:spPr>
      </p:pic>
      <p:pic>
        <p:nvPicPr>
          <p:cNvPr id="19460" name="Picture 4" descr="https://encrypted-tbn0.gstatic.com/images?q=tbn:ANd9GcSIa2W01K2_9rSq1MgkvLmVU_cjHlx785BONT7GXQmkqB6iSKs65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l="17094" r="16239" b="7692"/>
          <a:stretch>
            <a:fillRect/>
          </a:stretch>
        </p:blipFill>
        <p:spPr bwMode="auto">
          <a:xfrm>
            <a:off x="3352800" y="2819400"/>
            <a:ext cx="2971800" cy="2514600"/>
          </a:xfrm>
          <a:prstGeom prst="rect">
            <a:avLst/>
          </a:prstGeom>
          <a:noFill/>
        </p:spPr>
      </p:pic>
      <p:pic>
        <p:nvPicPr>
          <p:cNvPr id="19462" name="Picture 6" descr="Romanesco Cauliflower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3657600"/>
            <a:ext cx="2895600" cy="1981200"/>
          </a:xfrm>
          <a:prstGeom prst="rect">
            <a:avLst/>
          </a:prstGeom>
          <a:noFill/>
        </p:spPr>
      </p:pic>
      <p:pic>
        <p:nvPicPr>
          <p:cNvPr id="19464" name="Picture 8" descr="http://1.bp.blogspot.com/-2tqkE3j9kP8/TjFpmXWPIfI/AAAAAAAAAsc/SyCaCOq0hrw/s1600/20110727+Cheddar+Cauliflower.jpg"/>
          <p:cNvPicPr>
            <a:picLocks noChangeAspect="1" noChangeArrowheads="1"/>
          </p:cNvPicPr>
          <p:nvPr/>
        </p:nvPicPr>
        <p:blipFill>
          <a:blip r:embed="rId10" cstate="print"/>
          <a:srcRect l="24742" r="28866" b="12069"/>
          <a:stretch>
            <a:fillRect/>
          </a:stretch>
        </p:blipFill>
        <p:spPr bwMode="auto">
          <a:xfrm>
            <a:off x="6400800" y="2133600"/>
            <a:ext cx="2590800" cy="2667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57200" y="56388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‘</a:t>
            </a:r>
            <a:r>
              <a:rPr lang="en-US" dirty="0" err="1"/>
              <a:t>Romanesco</a:t>
            </a:r>
            <a:r>
              <a:rPr lang="en-US" dirty="0"/>
              <a:t>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0" y="54102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‘Graffiti’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5600" y="4876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‘Cheddar’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F8CA94-04D7-431D-B05D-A7E126E2D281}"/>
              </a:ext>
            </a:extLst>
          </p:cNvPr>
          <p:cNvSpPr txBox="1"/>
          <p:nvPr/>
        </p:nvSpPr>
        <p:spPr>
          <a:xfrm>
            <a:off x="304800" y="314565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‘Snowball’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15CF41E3-FC57-4677-B624-95BE11883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07"/>
    </mc:Choice>
    <mc:Fallback xmlns="">
      <p:transition spd="slow" advTm="172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2FB8968B-A524-4065-B1E2-A0BFD0460DA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                       </a:t>
            </a:r>
            <a:r>
              <a:rPr lang="en-US" b="1" dirty="0"/>
              <a:t>Fibonacci Sequence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B6384F6-50D6-4BA4-B153-9D391A02FDB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950258" y="1295400"/>
            <a:ext cx="6024328" cy="5029200"/>
          </a:xfrm>
          <a:ln w="38100">
            <a:solidFill>
              <a:schemeClr val="accent3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0" i="0" dirty="0">
                <a:solidFill>
                  <a:srgbClr val="555555"/>
                </a:solidFill>
                <a:effectLst/>
                <a:latin typeface="Open Sans"/>
              </a:rPr>
              <a:t>Fibonacci was an Italian mathematician.</a:t>
            </a:r>
          </a:p>
          <a:p>
            <a:pPr marL="0" indent="0">
              <a:buNone/>
            </a:pPr>
            <a:r>
              <a:rPr lang="en-US" sz="2400" b="0" i="0" dirty="0">
                <a:solidFill>
                  <a:srgbClr val="555555"/>
                </a:solidFill>
                <a:effectLst/>
                <a:latin typeface="Open Sans"/>
              </a:rPr>
              <a:t>He discovered a mathematical sequence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latin typeface="Open Sans"/>
              </a:rPr>
              <a:t>that can be found in nature.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latin typeface="Open Sans"/>
              </a:rPr>
              <a:t>The sequence that he discovered starts like this: 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Open Sans"/>
              </a:rPr>
              <a:t>0, 1, 1, 2, 3, 5, 8, 13………………..to infinity. 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latin typeface="Open Sans"/>
              </a:rPr>
              <a:t>Do you see the pattern in this sequence?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latin typeface="Open Sans"/>
              </a:rPr>
              <a:t>Can you give the next few numbers in the sequence?  _______________________________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555555"/>
                </a:solidFill>
                <a:latin typeface="Open Sans"/>
              </a:rPr>
              <a:t>Look for the numbers in this sequence in flowers and other things in Nature.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6" descr="Romanesco Cauliflower">
            <a:hlinkClick r:id="rId4"/>
            <a:extLst>
              <a:ext uri="{FF2B5EF4-FFF2-40B4-BE49-F238E27FC236}">
                <a16:creationId xmlns:a16="http://schemas.microsoft.com/office/drawing/2014/main" xmlns="" id="{38256B13-1379-4E3E-B3C4-7AFDE2B5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000" t="11539" r="12501"/>
          <a:stretch/>
        </p:blipFill>
        <p:spPr bwMode="auto">
          <a:xfrm>
            <a:off x="169415" y="190500"/>
            <a:ext cx="2797857" cy="22098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36AFD20-94D2-4593-B582-EE8C1F1C1523}"/>
              </a:ext>
            </a:extLst>
          </p:cNvPr>
          <p:cNvSpPr txBox="1"/>
          <p:nvPr/>
        </p:nvSpPr>
        <p:spPr>
          <a:xfrm>
            <a:off x="169414" y="2400300"/>
            <a:ext cx="27261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Romanesco cauliflower shows this sequence.</a:t>
            </a:r>
          </a:p>
          <a:p>
            <a:r>
              <a:rPr lang="en-US" dirty="0"/>
              <a:t>Can you think of other things that show this?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E738043-009B-4ACC-A61C-376ED6FE2A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" y="3657600"/>
            <a:ext cx="2441447" cy="2895600"/>
          </a:xfrm>
          <a:prstGeom prst="rect">
            <a:avLst/>
          </a:prstGeom>
        </p:spPr>
      </p:pic>
      <p:pic>
        <p:nvPicPr>
          <p:cNvPr id="1030" name="Picture 6" descr="pine cone with 13 spirals to the right and 8 to the left, a ...">
            <a:extLst>
              <a:ext uri="{FF2B5EF4-FFF2-40B4-BE49-F238E27FC236}">
                <a16:creationId xmlns:a16="http://schemas.microsoft.com/office/drawing/2014/main" xmlns="" id="{B55DBAC9-6397-4DA3-B38A-139AB9A2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10200"/>
            <a:ext cx="77652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8939CDE4-16A2-43B7-8DDD-18BB0ABE8B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50"/>
    </mc:Choice>
    <mc:Fallback xmlns="">
      <p:transition spd="slow" advTm="16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   Kale                                       Kohlrabi</a:t>
            </a:r>
          </a:p>
        </p:txBody>
      </p:sp>
      <p:pic>
        <p:nvPicPr>
          <p:cNvPr id="12" name="Content Placeholder 11" descr="Kale Tuscan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04800" y="1143000"/>
            <a:ext cx="1790700" cy="2047875"/>
          </a:xfrm>
        </p:spPr>
      </p:pic>
      <p:pic>
        <p:nvPicPr>
          <p:cNvPr id="13" name="Content Placeholder 12" descr="Kale 'Redbor'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209800" y="1371600"/>
            <a:ext cx="2209800" cy="2052857"/>
          </a:xfrm>
        </p:spPr>
      </p:pic>
      <p:pic>
        <p:nvPicPr>
          <p:cNvPr id="14" name="Picture 13" descr="kale-red-russi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" y="3886200"/>
            <a:ext cx="2228850" cy="2133600"/>
          </a:xfrm>
          <a:prstGeom prst="rect">
            <a:avLst/>
          </a:prstGeom>
        </p:spPr>
      </p:pic>
      <p:pic>
        <p:nvPicPr>
          <p:cNvPr id="15" name="Picture 14" descr="curly_ka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4600" y="3962400"/>
            <a:ext cx="1981200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52400" y="34290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 Tuscan’                           ‘</a:t>
            </a:r>
            <a:r>
              <a:rPr lang="en-US" dirty="0" err="1"/>
              <a:t>Redbor</a:t>
            </a:r>
            <a:r>
              <a:rPr lang="en-US" dirty="0"/>
              <a:t>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6019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 Blue Russian’                     ‘Curly Green’</a:t>
            </a:r>
          </a:p>
        </p:txBody>
      </p:sp>
      <p:pic>
        <p:nvPicPr>
          <p:cNvPr id="18" name="Picture 17" descr="kohlrabi white.jpg"/>
          <p:cNvPicPr>
            <a:picLocks noChangeAspect="1"/>
          </p:cNvPicPr>
          <p:nvPr/>
        </p:nvPicPr>
        <p:blipFill>
          <a:blip r:embed="rId8" cstate="print"/>
          <a:srcRect b="6667"/>
          <a:stretch>
            <a:fillRect/>
          </a:stretch>
        </p:blipFill>
        <p:spPr>
          <a:xfrm>
            <a:off x="4876800" y="1447800"/>
            <a:ext cx="2705100" cy="2438400"/>
          </a:xfrm>
          <a:prstGeom prst="rect">
            <a:avLst/>
          </a:prstGeom>
        </p:spPr>
      </p:pic>
      <p:pic>
        <p:nvPicPr>
          <p:cNvPr id="19" name="Picture 18" descr="kohlrabi.jpg"/>
          <p:cNvPicPr>
            <a:picLocks noChangeAspect="1"/>
          </p:cNvPicPr>
          <p:nvPr/>
        </p:nvPicPr>
        <p:blipFill>
          <a:blip r:embed="rId9" cstate="print"/>
          <a:srcRect t="9677" r="9623" b="6989"/>
          <a:stretch>
            <a:fillRect/>
          </a:stretch>
        </p:blipFill>
        <p:spPr>
          <a:xfrm>
            <a:off x="5257800" y="3962400"/>
            <a:ext cx="3411220" cy="2362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9050098-6B98-47BB-9025-619EE8076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148"/>
    </mc:Choice>
    <mc:Fallback xmlns="">
      <p:transition spd="slow" advTm="196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2519</TotalTime>
  <Words>407</Words>
  <Application>Microsoft Office PowerPoint</Application>
  <PresentationFormat>On-screen Show (4:3)</PresentationFormat>
  <Paragraphs>72</Paragraphs>
  <Slides>13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Civic</vt:lpstr>
      <vt:lpstr>The Cole Crops</vt:lpstr>
      <vt:lpstr>What do all Brassicaceae plants share?</vt:lpstr>
      <vt:lpstr>Some Asian Cole Crops</vt:lpstr>
      <vt:lpstr>Broccoli</vt:lpstr>
      <vt:lpstr>From Brussels to Georgia</vt:lpstr>
      <vt:lpstr>Cabbage</vt:lpstr>
      <vt:lpstr>Cauliflower</vt:lpstr>
      <vt:lpstr>                       Fibonacci Sequence</vt:lpstr>
      <vt:lpstr>   Kale                                       Kohlrabi</vt:lpstr>
      <vt:lpstr>MUSTARD GREENS</vt:lpstr>
      <vt:lpstr>PowerPoint Presentation</vt:lpstr>
      <vt:lpstr>EAT YOUR BRASSICAS</vt:lpstr>
      <vt:lpstr>Can you answer these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Cole Crops</dc:title>
  <dc:creator>Owner</dc:creator>
  <cp:lastModifiedBy>langr1dc</cp:lastModifiedBy>
  <cp:revision>79</cp:revision>
  <dcterms:created xsi:type="dcterms:W3CDTF">2014-10-25T01:03:33Z</dcterms:created>
  <dcterms:modified xsi:type="dcterms:W3CDTF">2020-08-22T18:14:45Z</dcterms:modified>
</cp:coreProperties>
</file>