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2" r:id="rId3"/>
    <p:sldId id="256" r:id="rId4"/>
    <p:sldId id="261" r:id="rId5"/>
    <p:sldId id="262" r:id="rId6"/>
    <p:sldId id="263" r:id="rId7"/>
    <p:sldId id="264" r:id="rId8"/>
    <p:sldId id="265" r:id="rId9"/>
    <p:sldId id="257" r:id="rId10"/>
    <p:sldId id="268" r:id="rId11"/>
    <p:sldId id="266" r:id="rId12"/>
    <p:sldId id="260" r:id="rId13"/>
    <p:sldId id="270" r:id="rId14"/>
    <p:sldId id="267" r:id="rId15"/>
    <p:sldId id="274" r:id="rId16"/>
    <p:sldId id="258" r:id="rId17"/>
    <p:sldId id="269" r:id="rId18"/>
    <p:sldId id="271" r:id="rId19"/>
    <p:sldId id="273" r:id="rId20"/>
    <p:sldId id="279" r:id="rId21"/>
    <p:sldId id="281" r:id="rId22"/>
    <p:sldId id="282" r:id="rId23"/>
    <p:sldId id="277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64706" units="1/cm"/>
          <inkml:channelProperty channel="Y" name="resolution" value="37.63066" units="1/cm"/>
          <inkml:channelProperty channel="T" name="resolution" value="1" units="1/dev"/>
        </inkml:channelProperties>
      </inkml:inkSource>
      <inkml:timestamp xml:id="ts0" timeString="2020-08-02T01:11:50.09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20129 4608 0</inkml:trace>
  <inkml:trace contextRef="#ctx0" brushRef="#br0" timeOffset="889">11847 3965 0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9CB9D4-0A1A-48AE-983B-8AF130691C90}" type="datetimeFigureOut">
              <a:rPr lang="en-US" smtClean="0"/>
              <a:pPr/>
              <a:t>8/18/2020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7C27370-9A41-45AA-97FE-E461963C47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customXml" Target="../ink/ink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hyperlink" Target="http://www.google.com/url?sa=i&amp;rct=j&amp;q=&amp;esrc=s&amp;source=images&amp;cd=&amp;cad=rja&amp;uact=8&amp;docid=9eHjYo87ldINaM&amp;tbnid=tM6CGgvrw5z_oM:&amp;ved=0CAcQjRw&amp;url=http://bostonturnergroup.com/bananas-now-with-qr-codes/&amp;ei=WMIoVISXDYyVyATHjoHwCQ&amp;psig=AFQjCNE98cIChm370Z0aUSfrVEe-1-3e4w&amp;ust=1412043694712498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google.com/url?sa=i&amp;rct=j&amp;q=&amp;esrc=s&amp;source=images&amp;cd=&amp;cad=rja&amp;uact=8&amp;docid=RaUTjzLVQgwn8M&amp;tbnid=RvK5vJvW28y-VM:&amp;ved=0CAcQjRw&amp;url=http://whatdoyoumeanishouldstartablog.blogspot.com/&amp;ei=Ub4oVOnxD432yQT_4YKwDw&amp;psig=AFQjCNER76OqLp4Mc6M1lGtm42ka05UNJA&amp;ust=1412042426663589" TargetMode="External"/><Relationship Id="rId12" Type="http://schemas.openxmlformats.org/officeDocument/2006/relationships/image" Target="../media/image31.jpeg"/><Relationship Id="rId17" Type="http://schemas.openxmlformats.org/officeDocument/2006/relationships/image" Target="../media/image4.png"/><Relationship Id="rId2" Type="http://schemas.openxmlformats.org/officeDocument/2006/relationships/audio" Target="../media/media15.m4a"/><Relationship Id="rId16" Type="http://schemas.openxmlformats.org/officeDocument/2006/relationships/image" Target="../media/image32.jpeg"/><Relationship Id="rId1" Type="http://schemas.microsoft.com/office/2007/relationships/media" Target="../media/media15.m4a"/><Relationship Id="rId6" Type="http://schemas.openxmlformats.org/officeDocument/2006/relationships/image" Target="../media/image28.jpeg"/><Relationship Id="rId11" Type="http://schemas.openxmlformats.org/officeDocument/2006/relationships/hyperlink" Target="http://www.google.com/url?sa=i&amp;rct=j&amp;q=&amp;esrc=s&amp;source=images&amp;cd=&amp;cad=rja&amp;uact=8&amp;docid=udaJo1sWGSFzQM&amp;tbnid=NqFhrL0LGZPylM:&amp;ved=0CAcQjRw&amp;url=http://bossabreezes.blogspot.com/2013_09_01_archive.html&amp;ei=PsEoVLjsHMGpyASs6IKICQ&amp;psig=AFQjCNF93Ctqqt1jhaJpVgLSOIpqSG2ewg&amp;ust=1412043312782011" TargetMode="External"/><Relationship Id="rId5" Type="http://schemas.openxmlformats.org/officeDocument/2006/relationships/hyperlink" Target="http://www.google.com/url?sa=i&amp;rct=j&amp;q=&amp;esrc=s&amp;source=images&amp;cd=&amp;cad=rja&amp;uact=8&amp;docid=gGKjnyqkYx5rRM&amp;tbnid=X3ozIBNfv9zB2M:&amp;ved=0CAcQjRw&amp;url=http://gowgandaphotography.blogspot.com/2012/02/pine-cone-and-seed-macros.html&amp;ei=XLwoVO7QG4WQyQSnwoDQDA&amp;psig=AFQjCNHGhjK-xP11BE85GOaznv6xjAKFaw&amp;ust=1412042153448544" TargetMode="External"/><Relationship Id="rId15" Type="http://schemas.openxmlformats.org/officeDocument/2006/relationships/hyperlink" Target="http://www.google.com/url?sa=i&amp;rct=j&amp;q=&amp;esrc=s&amp;source=images&amp;cd=&amp;cad=rja&amp;uact=8&amp;docid=3SP9ix2M2bzlmM&amp;tbnid=ZFzpEeJAWrw0sM:&amp;ved=0CAcQjRw&amp;url=http://www.inevitavel.com.br/conceito/adesivo-de-sabao&amp;ei=isIoVNK2NYn9yQTl1YKQDQ&amp;psig=AFQjCNH6MOmkHHTHDhEyVCHq_oNU1ecJoA&amp;ust=1412043578672948" TargetMode="External"/><Relationship Id="rId10" Type="http://schemas.openxmlformats.org/officeDocument/2006/relationships/image" Target="../media/image30.jpeg"/><Relationship Id="rId4" Type="http://schemas.openxmlformats.org/officeDocument/2006/relationships/hyperlink" Target="http://www.google.com/url?sa=i&amp;rct=j&amp;q=&amp;esrc=s&amp;source=images&amp;cd=&amp;cad=rja&amp;uact=8&amp;docid=_ZuWflTK0WXvSM&amp;tbnid=DH9CI4gAZkuhFM:&amp;ved=0CAcQjRw&amp;url=http://honest2betsy.blogspot.com/2010/11/let-them-look.html&amp;ei=NrwoVMb9GcP-yQSEoICICQ&amp;psig=AFQjCNHGhjK-xP11BE85GOaznv6xjAKFaw&amp;ust=1412042153448544" TargetMode="External"/><Relationship Id="rId9" Type="http://schemas.openxmlformats.org/officeDocument/2006/relationships/hyperlink" Target="http://www.google.com/url?sa=i&amp;rct=j&amp;q=&amp;esrc=s&amp;source=images&amp;cd=&amp;cad=rja&amp;uact=8&amp;docid=nvGaqAeylQ2X5M&amp;tbnid=221AynlM7-QMDM:&amp;ved=0CAcQjRw&amp;url=http://www.aidasmarketing.com/Default.aspx?Product=Plastic%20/%20Glass%20bottles&amp;ei=_b4oVKuUHcmfyATqm4FY&amp;psig=AFQjCNFrERwgja83s0sLti2aU-ecXszwiQ&amp;ust=1412042805245685" TargetMode="External"/><Relationship Id="rId14" Type="http://schemas.openxmlformats.org/officeDocument/2006/relationships/hyperlink" Target="http://www.google.com/url?sa=i&amp;rct=j&amp;q=&amp;esrc=s&amp;source=images&amp;cd=&amp;cad=rja&amp;uact=8&amp;docid=3SP9ix2M2bzlmM&amp;tbnid=ZFzpEeJAWrw0sM:&amp;ved=0CAcQjRw&amp;url=http://www.drfranklipman.com/what-do-those-codes-on-stickers-of-fruits-and-some-veggies-mean/&amp;ei=eMIoVOCaFcSOyASA8YKgCg&amp;psig=AFQjCNH6MOmkHHTHDhEyVCHq_oNU1ecJoA&amp;ust=14120435786729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jpeg"/><Relationship Id="rId5" Type="http://schemas.openxmlformats.org/officeDocument/2006/relationships/hyperlink" Target="http://www.google.com/url?sa=i&amp;rct=j&amp;q=&amp;esrc=s&amp;source=images&amp;cd=&amp;cad=rja&amp;uact=8&amp;docid=xov924WqLfiSAM&amp;tbnid=WgI06VQOm-CgBM:&amp;ved=0CAcQjRw&amp;url=http://www.parkerbark.com/certifed_compost.html&amp;ei=pd0cVLmeHNX-yQSxhYLACA&amp;psig=AFQjCNHW8ykVzkI60XmrUF7khS9NeMxgWw&amp;ust=1411263794777246" TargetMode="Externa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Ui8sGZ3IZsOEPM&amp;tbnid=UlIn3UEqh6KyBM:&amp;ved=0CAcQjRw&amp;url=http://www.clipart-box.com/cliparts/AEEAIAp739gW1m2e92m/&amp;ei=8bMoVO2DMoOqyASF04GwAw&amp;psig=AFQjCNEtFLDiBxiELB4C_cGqt2cdAISMvg&amp;ust=1412039960910763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://www.google.com/url?sa=i&amp;rct=j&amp;q=&amp;esrc=s&amp;source=images&amp;cd=&amp;cad=rja&amp;uact=8&amp;docid=EMHVHEQPL9SvBM&amp;tbnid=uZ3vUWAM31romM:&amp;ved=0CAcQjRw&amp;url=http://www.qcenter.com/blog/q-news/188-q-center-s-new-composting-partnernship&amp;ei=-7AoVMbdPNGdyASC4oCYAw&amp;psig=AFQjCNHxBQFNjBfNF0M0dDpRUzNCT1Gang&amp;ust=1412038588157152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4.png"/><Relationship Id="rId4" Type="http://schemas.openxmlformats.org/officeDocument/2006/relationships/hyperlink" Target="http://www.google.com/url?sa=i&amp;rct=j&amp;q=&amp;esrc=s&amp;source=images&amp;cd=&amp;cad=rja&amp;uact=8&amp;docid=6jThaLwJVTvjbM&amp;tbnid=DqIa-2Imug3NcM:&amp;ved=0CAcQjRw&amp;url=http://www.happyworms.com.au/&amp;ei=mrAoVPbyMoSgyASeqIL4DA&amp;psig=AFQjCNHxBQFNjBfNF0M0dDpRUzNCT1Gang&amp;ust=1412038588157152" TargetMode="External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hyperlink" Target="https://www.google.com/url?sa=i&amp;rct=j&amp;q=&amp;esrc=s&amp;source=images&amp;cd=&amp;cad=rja&amp;uact=8&amp;ved=0ahUKEwjngvyhnvXWAhXm6IMKHfBnBB8QjRwIBw&amp;url=http://ourmakersacresfamilyfarm.blogspot.com/2012/08/if-good-lords-willing-creek-dont-rise.html&amp;psig=AOvVaw3CPcaYv_XjkkCUhD6-LDP3&amp;ust=150824639452990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2D904-CF51-4556-8296-852619D2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Mr. Opperman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C1340602-3FA2-4352-B414-A1F0857CE0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5348" b="153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87F86D-2C9C-40F2-831F-32455271A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or</a:t>
            </a:r>
          </a:p>
          <a:p>
            <a:r>
              <a:rPr lang="en-US" dirty="0"/>
              <a:t>Mr. Compost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Mr. Recycler</a:t>
            </a:r>
          </a:p>
          <a:p>
            <a:endParaRPr lang="en-US" dirty="0"/>
          </a:p>
          <a:p>
            <a:r>
              <a:rPr lang="en-US" dirty="0"/>
              <a:t>I love making compost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00D42F38-69F8-4168-AED1-5D5031F1FBD5}"/>
                  </a:ext>
                </a:extLst>
              </p14:cNvPr>
              <p14:cNvContentPartPr/>
              <p14:nvPr/>
            </p14:nvContentPartPr>
            <p14:xfrm>
              <a:off x="4264920" y="1427400"/>
              <a:ext cx="2981880" cy="231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0D42F38-69F8-4168-AED1-5D5031F1FB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5560" y="1418040"/>
                <a:ext cx="3000600" cy="250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AB67918-B4E2-4D23-AB51-9644BFFBB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2"/>
    </mc:Choice>
    <mc:Fallback xmlns="">
      <p:transition spd="slow" advTm="9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Compost Recipe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371600"/>
            <a:ext cx="7391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The micro and macro organisms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that recycle leaves and other plant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parts need a mix of brown stuff and green stuff on which to munch.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Like you, they also need air and water to live and work. 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Mix all this together and in time you will have compost!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0CEE595-1A7F-4D67-804E-27AFFF230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82"/>
    </mc:Choice>
    <mc:Fallback xmlns="">
      <p:transition spd="slow" advTm="10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2971800"/>
            <a:ext cx="7924800" cy="1447800"/>
          </a:xfrm>
        </p:spPr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Microorganisms </a:t>
            </a:r>
            <a:br>
              <a:rPr lang="en-US" b="1" dirty="0"/>
            </a:br>
            <a:r>
              <a:rPr lang="en-US" b="1" dirty="0"/>
              <a:t>Work Hard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5800" y="5029200"/>
            <a:ext cx="7924800" cy="12954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---Bacteria and microscopic fungi</a:t>
            </a:r>
          </a:p>
          <a:p>
            <a:r>
              <a:rPr lang="en-US" sz="3600" dirty="0"/>
              <a:t>---Billions in the compost pile</a:t>
            </a:r>
          </a:p>
          <a:p>
            <a:r>
              <a:rPr lang="en-US" sz="3600" dirty="0"/>
              <a:t>---Their hard work causes the pile to heat up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9" name="Picture 8" descr="Soil-Bacteria.jpg"/>
          <p:cNvPicPr>
            <a:picLocks noChangeAspect="1"/>
          </p:cNvPicPr>
          <p:nvPr/>
        </p:nvPicPr>
        <p:blipFill>
          <a:blip r:embed="rId4" cstate="print"/>
          <a:srcRect b="13445"/>
          <a:stretch>
            <a:fillRect/>
          </a:stretch>
        </p:blipFill>
        <p:spPr>
          <a:xfrm>
            <a:off x="990600" y="533400"/>
            <a:ext cx="2971800" cy="2362200"/>
          </a:xfrm>
          <a:prstGeom prst="rect">
            <a:avLst/>
          </a:prstGeom>
        </p:spPr>
      </p:pic>
      <p:pic>
        <p:nvPicPr>
          <p:cNvPr id="4098" name="Picture 2" descr="http://www.doctorfungus.org/thefungi/img/013MIKE.JPG"/>
          <p:cNvPicPr>
            <a:picLocks noChangeAspect="1" noChangeArrowheads="1"/>
          </p:cNvPicPr>
          <p:nvPr/>
        </p:nvPicPr>
        <p:blipFill>
          <a:blip r:embed="rId5" cstate="print"/>
          <a:srcRect r="14754" b="8293"/>
          <a:stretch>
            <a:fillRect/>
          </a:stretch>
        </p:blipFill>
        <p:spPr bwMode="auto">
          <a:xfrm>
            <a:off x="4495800" y="381000"/>
            <a:ext cx="3429000" cy="2514600"/>
          </a:xfrm>
          <a:prstGeom prst="rect">
            <a:avLst/>
          </a:prstGeom>
          <a:noFill/>
        </p:spPr>
      </p:pic>
      <p:pic>
        <p:nvPicPr>
          <p:cNvPr id="6" name="Picture 5" descr="compost thermometer 1.jpg"/>
          <p:cNvPicPr>
            <a:picLocks noChangeAspect="1"/>
          </p:cNvPicPr>
          <p:nvPr/>
        </p:nvPicPr>
        <p:blipFill>
          <a:blip r:embed="rId6" cstate="print"/>
          <a:srcRect l="14545" t="10909"/>
          <a:stretch>
            <a:fillRect/>
          </a:stretch>
        </p:blipFill>
        <p:spPr>
          <a:xfrm rot="985318">
            <a:off x="5506658" y="2763457"/>
            <a:ext cx="2057400" cy="2057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491F282-C1ED-4668-95E6-4E3141DA9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4"/>
    </mc:Choice>
    <mc:Fallback xmlns="">
      <p:transition spd="slow" advTm="9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4400" b="1" dirty="0"/>
              <a:t>Other Decomposers</a:t>
            </a:r>
          </a:p>
        </p:txBody>
      </p:sp>
      <p:pic>
        <p:nvPicPr>
          <p:cNvPr id="3" name="Picture 2" descr="pillbu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895600"/>
            <a:ext cx="2667000" cy="1676400"/>
          </a:xfrm>
          <a:prstGeom prst="rect">
            <a:avLst/>
          </a:prstGeom>
        </p:spPr>
      </p:pic>
      <p:pic>
        <p:nvPicPr>
          <p:cNvPr id="4" name="Picture 3" descr="Earthworm-Soil.jpg"/>
          <p:cNvPicPr>
            <a:picLocks noChangeAspect="1"/>
          </p:cNvPicPr>
          <p:nvPr/>
        </p:nvPicPr>
        <p:blipFill>
          <a:blip r:embed="rId5" cstate="print"/>
          <a:srcRect b="9338"/>
          <a:stretch>
            <a:fillRect/>
          </a:stretch>
        </p:blipFill>
        <p:spPr>
          <a:xfrm>
            <a:off x="4495800" y="1219200"/>
            <a:ext cx="2179320" cy="1524000"/>
          </a:xfrm>
          <a:prstGeom prst="rect">
            <a:avLst/>
          </a:prstGeom>
        </p:spPr>
      </p:pic>
      <p:pic>
        <p:nvPicPr>
          <p:cNvPr id="8" name="Picture 7" descr="opossum young.jpg"/>
          <p:cNvPicPr>
            <a:picLocks noChangeAspect="1"/>
          </p:cNvPicPr>
          <p:nvPr/>
        </p:nvPicPr>
        <p:blipFill>
          <a:blip r:embed="rId6" cstate="print"/>
          <a:srcRect t="7930" r="8445" b="8797"/>
          <a:stretch>
            <a:fillRect/>
          </a:stretch>
        </p:blipFill>
        <p:spPr>
          <a:xfrm rot="21278494">
            <a:off x="2276714" y="1168900"/>
            <a:ext cx="2258627" cy="1538769"/>
          </a:xfrm>
          <a:prstGeom prst="rect">
            <a:avLst/>
          </a:prstGeom>
        </p:spPr>
      </p:pic>
      <p:pic>
        <p:nvPicPr>
          <p:cNvPr id="9" name="Picture 8" descr="roach.jpg"/>
          <p:cNvPicPr>
            <a:picLocks noChangeAspect="1"/>
          </p:cNvPicPr>
          <p:nvPr/>
        </p:nvPicPr>
        <p:blipFill>
          <a:blip r:embed="rId7" cstate="print"/>
          <a:srcRect t="8042" r="4887" b="16434"/>
          <a:stretch>
            <a:fillRect/>
          </a:stretch>
        </p:blipFill>
        <p:spPr>
          <a:xfrm>
            <a:off x="5943600" y="4800600"/>
            <a:ext cx="2990850" cy="1828800"/>
          </a:xfrm>
          <a:prstGeom prst="rect">
            <a:avLst/>
          </a:prstGeom>
        </p:spPr>
      </p:pic>
      <p:pic>
        <p:nvPicPr>
          <p:cNvPr id="10" name="Picture 9" descr="mushrooms shaggy-manes.jpg"/>
          <p:cNvPicPr>
            <a:picLocks noChangeAspect="1"/>
          </p:cNvPicPr>
          <p:nvPr/>
        </p:nvPicPr>
        <p:blipFill>
          <a:blip r:embed="rId8" cstate="print"/>
          <a:srcRect t="13200" r="7333" b="8400"/>
          <a:stretch>
            <a:fillRect/>
          </a:stretch>
        </p:blipFill>
        <p:spPr>
          <a:xfrm>
            <a:off x="228600" y="1143000"/>
            <a:ext cx="2014538" cy="2438400"/>
          </a:xfrm>
          <a:prstGeom prst="rect">
            <a:avLst/>
          </a:prstGeom>
        </p:spPr>
      </p:pic>
      <p:pic>
        <p:nvPicPr>
          <p:cNvPr id="11" name="Picture 10" descr="sowbug.jpg"/>
          <p:cNvPicPr>
            <a:picLocks noChangeAspect="1"/>
          </p:cNvPicPr>
          <p:nvPr/>
        </p:nvPicPr>
        <p:blipFill>
          <a:blip r:embed="rId9" cstate="print"/>
          <a:srcRect l="5200" r="27600" b="6886"/>
          <a:stretch>
            <a:fillRect/>
          </a:stretch>
        </p:blipFill>
        <p:spPr>
          <a:xfrm>
            <a:off x="3124200" y="2895600"/>
            <a:ext cx="2590800" cy="2133600"/>
          </a:xfrm>
          <a:prstGeom prst="rect">
            <a:avLst/>
          </a:prstGeom>
        </p:spPr>
      </p:pic>
      <p:pic>
        <p:nvPicPr>
          <p:cNvPr id="14" name="Picture 13" descr="centipede.jpg"/>
          <p:cNvPicPr>
            <a:picLocks noChangeAspect="1"/>
          </p:cNvPicPr>
          <p:nvPr/>
        </p:nvPicPr>
        <p:blipFill>
          <a:blip r:embed="rId10" cstate="print"/>
          <a:srcRect l="3714" t="14000" b="16000"/>
          <a:stretch>
            <a:fillRect/>
          </a:stretch>
        </p:blipFill>
        <p:spPr>
          <a:xfrm>
            <a:off x="2971800" y="5181600"/>
            <a:ext cx="2895600" cy="1371600"/>
          </a:xfrm>
          <a:prstGeom prst="rect">
            <a:avLst/>
          </a:prstGeom>
        </p:spPr>
      </p:pic>
      <p:pic>
        <p:nvPicPr>
          <p:cNvPr id="15" name="Picture 14" descr="Rhinoceros Beetle gru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30451">
            <a:off x="6629291" y="1220603"/>
            <a:ext cx="2304260" cy="1566863"/>
          </a:xfrm>
          <a:prstGeom prst="rect">
            <a:avLst/>
          </a:prstGeom>
        </p:spPr>
      </p:pic>
      <p:pic>
        <p:nvPicPr>
          <p:cNvPr id="16" name="Picture 15" descr="Ant.jpg"/>
          <p:cNvPicPr>
            <a:picLocks noChangeAspect="1"/>
          </p:cNvPicPr>
          <p:nvPr/>
        </p:nvPicPr>
        <p:blipFill>
          <a:blip r:embed="rId12" cstate="print"/>
          <a:srcRect l="9024" t="6413" b="19840"/>
          <a:stretch>
            <a:fillRect/>
          </a:stretch>
        </p:blipFill>
        <p:spPr>
          <a:xfrm>
            <a:off x="533400" y="3581400"/>
            <a:ext cx="2514600" cy="1447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525780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Macro- organisms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9AAAD0C6-4320-4F5B-BDCE-B65D3915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9"/>
    </mc:Choice>
    <mc:Fallback xmlns="">
      <p:transition spd="slow" advTm="7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sz="4800" b="1" dirty="0"/>
              <a:t>Extraordinary Decomposers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36576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Larval </a:t>
            </a:r>
          </a:p>
          <a:p>
            <a:r>
              <a:rPr lang="en-US" sz="3200" dirty="0"/>
              <a:t>Stage of Elephant Beetle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1600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Good Guys!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58674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The Larvae are Eating Machines!</a:t>
            </a:r>
          </a:p>
        </p:txBody>
      </p:sp>
      <p:pic>
        <p:nvPicPr>
          <p:cNvPr id="8" name="Picture 7" descr="Rhinoceros Beetle gru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7029">
            <a:off x="1173518" y="1615563"/>
            <a:ext cx="2304260" cy="156686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696708">
            <a:off x="3064233" y="3257956"/>
            <a:ext cx="165180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http://aggie-horticulture.tamu.edu/galveston/beneficials_images/2C_archives/beneficial-44B-GCMGA9296_ox_beetle.JPG"/>
          <p:cNvPicPr>
            <a:picLocks noChangeAspect="1" noChangeArrowheads="1"/>
          </p:cNvPicPr>
          <p:nvPr/>
        </p:nvPicPr>
        <p:blipFill>
          <a:blip r:embed="rId5" cstate="print"/>
          <a:srcRect l="17318" t="11241" r="10026" b="4384"/>
          <a:stretch>
            <a:fillRect/>
          </a:stretch>
        </p:blipFill>
        <p:spPr bwMode="auto">
          <a:xfrm>
            <a:off x="4800600" y="2438400"/>
            <a:ext cx="3124200" cy="2438400"/>
          </a:xfrm>
          <a:prstGeom prst="rect">
            <a:avLst/>
          </a:prstGeom>
          <a:noFill/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242F28D6-8D0F-45FE-8DFC-62282DE4F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5"/>
    </mc:Choice>
    <mc:Fallback xmlns="">
      <p:transition spd="slow" advTm="5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43000"/>
            <a:ext cx="4171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48200" y="533400"/>
            <a:ext cx="4267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Brown stuff is dead, dried plant parts like leaves and pine needles. Brown stuff is high in the element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</a:rPr>
              <a:t>carbon.</a:t>
            </a:r>
          </a:p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Green stuff is fresh, living parts like grass clippings, kitchen vegetable  scraps,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weeds and other plants. Green stuff is high in the element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</a:rPr>
              <a:t>nitrogen.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477DE45-E583-4431-B7C8-5522356A2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85"/>
    </mc:Choice>
    <mc:Fallback xmlns="">
      <p:transition spd="slow" advTm="9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Not in OUR Compost: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4724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Plastics 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Meat or Dairy Products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Pet Wastes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Large Plant Parts,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Like tree limbs, big roots or stems, pine cones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Concrete or stones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FFFF00"/>
                </a:solidFill>
              </a:rPr>
              <a:t>Metal objects, including our tools!</a:t>
            </a:r>
          </a:p>
        </p:txBody>
      </p:sp>
      <p:sp>
        <p:nvSpPr>
          <p:cNvPr id="30724" name="AutoShape 4" descr="data:image/jpeg;base64,/9j/4AAQSkZJRgABAQAAAQABAAD/2wCEAAkGBxQTEhUUEhQVFBQVFxgXFhgYFxgaFhgYFxwXFhceHxodHCggGBonHBcYIjEiJSktLy4uGB8zODQsNygtLisBCgoKDg0OGhAQGzQmICYsLC8sNC80NCwsNCw0LCwsLCwsLCwsLCwsLCwsLCwsLCwsLCwsLCwsLCwsLCwsLCwsLP/AABEIAPMAzwMBIgACEQEDEQH/xAAcAAABBQEBAQAAAAAAAAAAAAAGAAEEBQcCAwj/xABBEAACAQIEBAQEAggEBgIDAAABAhEAAwQSITEFBkFREyJhcQcygZFCoRQjUmKxwdHwM0OC4SRykqKy8RVTF0WT/8QAGQEAAwEBAQAAAAAAAAAAAAAAAgMEAAEF/8QAKREAAwACAgEEAgEEAwAAAAAAAAECAxESITEEEyJBFDJRYXGRoSNCgf/aAAwDAQACEQMRAD8A2mlSpURhU8U1ODWMMKeKYU81tmGpUjSrjMKmmkTTCuGOhXC3lJyyM3aRP2pr1yFYjoJoVz2ypViA7EKGHzTEkg7zvrSM2b22uhmPHyC0GnqgwuVB5pJgnMzEmSZETt0q5w13Mqt3ANFizLIcuHJ7UqU0pp2wBUqVKumFFPFNSrGFTxSFPWMNFNTzTVjDxTUqVYwqVKkaEwqVNmpZqxh6U1yTSrGOprnNTGuWasY7rkmuS1eYvAzBBgwddv8AeuNpBJMi8wYpreGv3E1ZbbkdRoprLMHj3a1mnzIy6iehjX3kCfStZxljxLbodnVl/wCoEfzrFFUrYuZgQUPnAOoCkZ/tE+wqT1S7Rf6HWqCbF8YuXLasRHl83c9yO2sCjnlO8Wwdgncp/MgflWXYfiGHREtlzcICqzQBrtIRh8pYRJnfYHUX3D+Y/Duqi3kGHUoFW3kNtEGZnzMF8zt8oRSCIk9qDDXB9oL1Ec51P8mkZ64XEKTAYE+40rFeZObr113IcqGgW1/ZUbTH4t6Kvhxg3ebzE5VhTJMMQJnX/mp/vN1pITfpOEcqZo010K82MVHxXEbdoDxHRJ+WWALewO/0mqN68kaTfgmUqrU4vbMnSB2IJ+1TrF4OoZTIOxrk5JrwztQ58npSmlSowRUqelFYw1OBTCuqxjzJpqVKhMKlSpVjCrmnc0IcZ5myXGChzkJUhIBDDSdSOtLyZOCDjG7ekEmIx6I2UnzRMRXmmODa6gbnTb1J2H+9Y7xTjQTMbKM95iCWcIcrEtAgkHyyGmGlifw7+Q5qm2A+LvK2/myiWGgmU6xMdOkVO8tvtFa9Kv5NR41ZOLtThb2W4sxlbLDNurdVPoYrHeO379pwrNdtuhMkM4afXzAmfzFc2Oablu74ouMp/wDtTWI18y/iT0Ioxx/F7HELP6y2EvqoKMklLmkkQPMsnYHNHfrXG9/KuiiMbxPS7X+yu5O+IF6wBbxM3bU/NB8RfrPmHofWh/nvjQz3Es5gt64bskRNts/l+adSdRG3WomI4V4ZcsxyZSZI8ysNcrDYHX61D46uZMPc/aQA+knMP4miVKmv4CrFptryV3/ytwKyZtCAvdtTJI7dvrVpgsafDyjMcjWxbBJ0LMcxIntEdqrBw9s+aIB9On9xXWMzWrb5d5SNpB1/PSjbT6RpmkndfQb8rcFGLvojbMc76/hXU6e5UfX0rZ7l2zhrRZitq1bGpMAACB9T+ZrMOSeMYfAYZ7t9ibrEWkVRmuXDbAZ8o2ADuVLE5QViZ0oV5w53v4thnItWl+W0hJjbzM2md/oABt1rsfFb+xGZPLk19INOaviRdyxhENpGAi86+ck7ZVPkXTaZb90b0Ocq2sTi72ceJdJ83iPnZSQdQHjKdREA6RHSKteXeebxQ+Jae9YUQWiXXZSOzr9NPWiHA82JftF7JK5SFNs5s6MWKAERlykgENmiCdJqfJkp+UFP/GtSkTsLyjdb/EuugYywBBOvRdNPrPtRfg8MttcqiBvuT2nUn09KGOF8XvtiFUj9WYBWNUOU5jPzRm7ie9FeaqMHDW5RJ6h3y1TPUGlUX9NTNlzDN2En7kCAfepQqiaT8CNMVdVzSrpw6pUqVYx5UqVKhMKkTSmuSaxhiaosdypg7pLXbCMzEktLKxLGT5lINTOI4woyqDEgkxvoQB+c/aqjGcaNkhrt9Rm2ttbJP0KEMNNdQamrPHLix0RX0VWO+GOFYDw7mItRsAwufT9YGYAe9BXMXL2IwRAuHxbLaC6qgidTDoQQvvqPWj7C/EHCE5bhNszE5XYbT0XMB7ir3BcSw+JBFu7avCNVDq0jbVPm+4rrU2uh05cmJ/JdHztxDBKGBX9WW1BX5D9D79KMuUuVvEw9u8l8gsCHTwwVDKSrQc49NfWuvibyQbKNfwwPgEy6CZssdyO9v/x16Ggjl7mq7hs1vM6ht8rASwGVTJVgsbba/nQVFudfZS8svVSbE3KqEavcJywdtjo0iCSI9dKDOOfD6xhsOXfF3FgeQNbBUsJKCJnrXd/4geCtrPme41pWIDtmXMue3mcnL5gVJAXT+AdxDmC9iyhusXy7BtQDoNJ22FKx48iOJ8602WFjilprXmK5lGWJ171UcQxauMqkTKx3B7+u9cXMODqB7jYkd/vUHhOEJv5SQoBgs05QCdJgE/lTYiVtj8mS+o10ycqMgOdpA0kg6at19SSY7maqL985s0bHSdq09fhvfvKjDEYbwYOVkZ3zGTr8iz2ielX3CvhlhFH6/PiHYQZLW0XTXKEIJ+pPtW96JfZPlpOeMszflrCYnGstlrl51Jyqud477EwEA+lbLy/8N8HhgHdPFuiCXZmKgrrIBaBB2JHSoFq3heE2/Gt2jooQKGLO2dumZoU6yTp5UHagnmXmrE40kXGyWTtZU+XTXzkQbn+rTaB1PZyzXYKw3k0o/wDWH3GeecDgyww4GIvxB8PS3P713Y6zOTMZ6ChDC874u9eZ7t7IACUtoCtvQbeUy3ebjHURpMUEXoEAf+qMOWeWne34zDIh0V3nzTEZF3b326zEkZva6HLBjxd12wh5f558dls+Bfa6TAbINTMZmyExpuQAK1DhVxmsoX+aPNoRrtsdR7UKcr8HezcRrl8/JAtqqhATtLRLGDRnW9PM/siH1DTekd04rgGuqsJjqlTA09Yx5UjSpiaEwxNROJY4WkzkE6wAsBiT2k1JJob52bE5LYwtkX2LNK5lWIWZlmURv13I9aDI3xegoSddlLzNds4h0uHFPgiFZG8RHHXMhBkIWBLfiIIIkGKqR8PMTdXMeIK2YSHRW1JEGWF3zSCfvtQZxXi3EEZlvC6gYh4GUBR2hTEabk96pcPzXiLDzh73hE6nJADHrmX5X9yJpMpt/JFnHjPTCpvhlf8AFy4rE21AIym2rXCy7z5mXLtHXWrdvhZZyKVxOI8RdnZbbLPSBoy/RjQxe+I+IuwMR86bPbVQSAQwzA6bg7ftHSigc13XutYw5RrsBrWd7aW3bcr5okwdAMoJG/cK93el4Npa22WVjhXEcJ/+ys3cMAQyYxCQRtlLeZspno4iBoQIrOeZuF2SXfD5AAdbavmSdf8ABuEDOn7rBWA2zDax4/xy54uXEs/jINFYBBbY6t5Y0OnzSZ6HU0J4jFSTPY6HXSJiDrRS7+xkYp1vZXuzMWJkncyJIiBr26fapvBrJfyjMWkQACSQdthrWh8rcm2Lyi7cxC3QQFKWWGXzAHK7kZpMbQIjQ0cYLA4bBAW7KC0ziJtoS1yIIzOJL7nUmPm9a5eb6Bn4UuPZjL4K4vlFu4bmwTI+edCNImq7iPCcTZXxL1i5ZDtlzOrKCw1Ikit54rxixZAZ2YlvwrGZtARAjWNNZy7a1kHOvML4u5cgxZtzkUdekk9Tv6Dp3rmK23rQ66rJ2ukiHwnnnEYQ5MOUFoCCjLmVm3Z9SSrn000GlFvCefjedgTd8tu4/wCEE5bbhlBQeYmdJ2gdqyy1hS3pRHy3bS3me4Sq5SojRjOh0pmWIa3rsVgmnXfgIuIcVfEv5xCrGVASVB1ljMZmMxMaDT1NXdUzltiWM6bQOpY7Ae9R8ZxddrSmJJE9Kr7YvXTkUM5fZEUkn3ygsftSYxvyXVkmFqS44PicNavp42XEQ3mzPktSOkwcwG+0EjqK0rB/EnAsSt0OhByKwHiWoXTy5FBC/wCms+4N8O8XefLdX9FQfiuDzT0yoDJ6amB7xFRV4cLKtA+WVZydyCQY7DTpR1w8bJOPuv8Asahf5wskE2Lql1D3LakNLZLTPlYMoEQRpOmQiZ0qp5V544hfv5GNpg3QWgAsGOmse5NZ5bRnbQkzrpqxB0MDeDP51qvIXL2KW1nISwrESjKTdKgnUgKChOhAk6HptXJipWpOWsc/saJgb5YENGYT9qmGqzheAe1JuOHYzsuVRrIgFifuftVnNVYuXH5HnXrfQhXVciuqYCeJNMaVcmhMMa8ryyCO4IntIIp8RdyKzH8Klv8ApBP8qF8TzottS123lGmWLkliYMAZAZ9BNKq5l6YyZb7RQcLxNvCI1u8YvEDxvKczsZdQSF84CMoGsCDUfivMuBWw5FhMUWguq2kZejDxCQIIiYM7VXYvnzhuKuA4jD4hFy5ZUgNKk5c3h3FZkALeXXfY9InGbuGKWxwzF2mQBUbDX7kEhjlGUXlA0nVZ2mkexp8kyjmnpUC3FMNbNw3TaRAf8pVCIpGhELGxB7TVe4VlgCB2JzL6QrT69Zok4vypj1Cm5h/ERhIa0fEA6/hkjvoCNd6g8L5Lxl5gGU4e22pa4BMelvNnY79APWi8eWU+5CnSQNY7ORlckhds0kiOgzSVHoDFQreIOzf39a1XFfCmAAmMY7TmsafSLsVHb4bYbDobmNxTEdBbCJJOwlsxYn0iI1opz4/Gyek97kzrD417TBrblW7g6kbwf2h6HT0qXh+ZL6sGlZVg/wDh2/MRr5oXzTEazFdcdw1jxCMN4gQaDO4cn7KI/wBqqrmGbeJHpTVxpHKm57CvHcb8V8SEIKtcY23Agi2GcAR/ysn5zNUt3Ty9OvsJrjgw1I9I/n/Kp2JwLNAXRn0G0RHc/WldKtFsJvFsgW7wC6aHv/AfaK44Vg7l66ERXuOflVQzN66dB3J0FeOIJRipHy6RPb+NMMY4MqxSBHlJXfTcHrTVL+iOsi8/wafwj4a3CR+k3LdoGDkTz3dRsdMiH1lttq0Xl7gVjBoRYUCfnYnM7xvmP4vaPtXz7heasbpbXFYjLpC+K5iNoltKv+G8wY1riq2IzuZjxShA0/E7AwKnyY6+2dVPIapzBx63hwXGX5ZUTDMzeVRl3PmI+zUJYHlV7ijEcUvfouH0IDQlx+phNckk/MZf0G9R7vMdvCjOht4nErmIvvZVbVouRPgiAzQBl1ga6RsQjjPHnvublx3uMd2Y9Ow/ZHoABQ4san+4zuVrwv8AZo78/YXCr4HCsLLH/NuSATE5m18S4Z/aK9fam4RwPE466L/ELlx7YMonyov/ACARl00lQJ7mgjlriV602ezYtH9+6mbU9QSwI36aUbcP57xTXMjC3iGI0t21u55+jPlHrlijyc2tSCoUraX+TTrPErWHCo7wvlVJLMZ7TqT9TVzYcMARsRQBauXLiK2IweJtEOpAgPrqJ8nmUa9VnSj3CpCgdgKL09X4r6JcqleD2pxTUpqoSeVcmuq5NAzHji7eZHUHKWVlzdswIn6TNfPHN3Dr6tnxDLIZkt2wx8SU8pOgCKpAkGZjcV9Fms1498OruKxty62KyWTBRfDLnXRl1cBYPXrNKtPpofhtLaZlj8LsOAFxdqSeq3EQb6tmtggzHyg71Cx3BrlvQG3eSPmtMXX8wGHsQKM73w0zu4/SETKzKP1RIYKYDHzDITroJ+Wetc2vhpdB0xaKO4t3J+gza0v3oXWyjX8gPw3i97CsDZuvbgyVDOEbuGSQGUjQiNRRlgPiGGt5blsIZ6ZmtwIIyjcN0jbSofNGAw1m0VTEHFXgcpJRFRSNSfKSx0kRJoQw9gEyWWexGldpTkntGiGq3JqPFOd1tIjK5i6hZAEAEyB5m8Q7ebQDWCOtDvFOYEvgM179blIykkoSTqVK/wCFpPkI/wBTb1TIwKhXthlWYyuOup0I2qt4jhFAzIGX0YAj7jT6UEY5XQ+k5+SOmEEH71IDA67eveqyziTEETG2/wDcVYYXEW4JY7CYptTo7jyy/wChDGIKXCV6a69e/wDGp/6S1xD5CxfREUFiY6wNYok4XwLhlxla9i/FzRCJltARuGZ5adRsBWkcLwVjBJGGti2h+aJLsO5c6ttP8qXkyxK8did3tpPoxK1yjjmiMLfObUEoVHbdo7Vcr8Pr1vD3b+LZbKohyICHd3Ii2DGigsyjcnXYb1rx4ihXOs3f3QRvGY5ui6a6/wA6yL4gc3HFXFtjSzb1gbs5BBMn8IByj6967jy5LektIU8aS2wQTQnWP41KtYzJ8gCmIn5m19TtUG5cBOle9hTEgVRSOQ34R214nzEknaSZNGHBOT8SVFx0tYW3oTfxjC2AvdLR1PoSPqNaoeGreQTZbwj1cQHjT8e6j2Ion5a5CbEMbl5oBM53BljIJMSGJ31Y60qskyuxvt5H34LXhPCuHPiRbuYy/jmkD9Vby2AQOrZpZCdPISPWtSTjuBw1vKt2xaRZUIhUfLIICJrpBERQpwblezhtbZzOSfMVAAHQjcD+Xes94jjkN24wcZXuXGWG0IZ2I+mu9LjPtvijqwzf7UzZsNz5gLjhBfgk6F7dxFJ/5mUCigGvnThuCa+4SyLTuw8o8RZPXrqR7VpPJ3CL+GhWuNP7CuRbWdoXai9/i+wMvpZlblmigU9NNPVZCeVctTk01AzEXHY1LS5rjZV2GhJJ9gJNUeL5wwyiQblw9FS1czk/6lA/Ovfm8t4SwJSWLQJb5fLHc76VlPMPMgVClgnxGBloPlTqR3J2GtTXlpVxSKcWJVO2W3FObUbEkWgVdwJt3RlbOBEDISBsDB1lj21qbPNNq6biYjFiwokZfAxDvcJBzKwUoFAOgltTEiNCCo9khi+fNuCIJYmN2Y+X7E1GfKSTmIJ1/aM+/WssU73ooaetIub9y3ky2QjandWUqNYj/iHXX1H8IqjvEg+dCv0rpbzL+MH3ifsal2eKqdLozAegP9/Smdr6Opqvi2VwvgagkUW8tcv4nGoz2cmUHLLvlBMTAWCTp19DUXg3HbeFdntWrbFwJzAEiCT5ZBy76+w7UdWOcsNdHirdyvEFMvm26Dv00nSlZKpLqQlVy9bRVYX4b3laWuWFI+YS7A99culPg/hZatzdxGLi2oJYIgUADX52JERI+XtRFiuZraqjl1yk5fOUUEkAhgfEDQIYfL0P1zTm/nK7igbY8trqBu5B0JJJMenWl43mp/0F5Wn5K3m7GYZ72XB2hbsW1CKdc9wgkl27kzA7AComG4vftgKLjZR+E6rt2PT02rwwaidabiCgNPUjb6VYkv1E8Gp57CPA8dD2EXE3JyPcIWW1lbcTGyjz9IMmq3iGLwzaqHY9ZUAf+VUJpVvZnezfkXx0Srl1ZlV07HWp/DOIKrAvbDa6/rCn2gEjT3qpVZ2q0wvC3IDOMi7TEE/xrtcUuzY+dP4oOuFc2cNtROFZXGmZibw95JB/7RRlb5pwrppdt9IzDwo9g4XX1k1l+M4Q2FW0zW8vjBip3YhSA2+x8w6daitcJGug/v01qOsUX2ixQ/8AszQ+Oc12xbdABeJbw2VLhVQCHzeddSQQBCkb7mgnEXMyELhcKgM+YLca5GukvcYCO8dK8sJg2f8Aww9wg/hGnr6nvV5wzlTEXSC1t7aTqzK3b6e9d+ONdBrHPllt8Or2Gi5axOEtXEKliTaRn8usSRJESfSK1TgPDrSxcsXmuWDDIC+dQdzlcyxXXZiY6EbUM8L4ZZw1tmtpLKjHMR5iVDRA1OumnrUTkDh923lk3LZXKMo8qnTqJ2rkZk/KJ82Oa3U9GoJXVcCus1XHnEctTFq8fEpZ6Fsx48UwS37T2nnK6kEqYYbwQYOomgfi/wAN7bYNLOHyJdQgm6wJa73LkGRPpoIo4xOLVBLsFHqf7mhnjfO1u0gayhulh5CzBEiSMx65ZB21PSl24XljsSt/qZ/hvhVint5mvWrdyWHhMrEaHTz+vtQtf5Qxi3mtNZYsD+GWDSJlT1EEamN++lFmO58xjf5uUbnw1RFHXcrm+7VH4Xzb+s/4q5qYKuzSZGuVu4007adxC6yVr4osWKp7tgze5MvjTK5I6ZGH5wRXkeRca3yYd2+qwPckiB71px43aQZzcygnQeXc/s7E+lD/ADB8QVVctks1wj5jtb+nVvTp67UrHmzN6SNcxrwBnMXLJwajx7qG8xMWrZDZANDnbYN+6J96pcOizrP0mvbieLa45fcnvqT3Os7nWoovv2P20qxb12T/ABmiwe2CmRc2Wc0TpMRt3io54a+UlQSBqfSpPCs1xiPIoAkk5h+Q3NT+IcOuFPJczAb6ZZnb+fWg5cXrZRwjJDpSwZzEHevdb6sAHBnuN/rNejcLuA6rH1H8ZqzwPKd65sJ6+QM/3Kgge5pjqPtkqjL9I9OGcpXcRb8WzNxMxUlQJVhBhgSIMER3n3i+4b8NLh1vZ0UbloWB7DNPt6VNsconh+Gv4m/fazc8MraVGGZ7jD9XI6pmA+gc+0HgvxBvW4F22Ly9SDDyevUdug2qe6yNNw+hymF013/kK8B8NMOpIXEeZdScikwNJBM1bYHgOHsnN85WTnunQRJmCYFDFjnpHdVVSh21ERrOpFDvNnNrYibdvMtszMnVx+HQfKI1I31HQVPOPLb1Q3m5npkTnrmFsZiibJbwba+HbjqBqzfU7egXtVEuBvPr8xHQtrH1qRZHaPef6VaYThjODCMZEA5SP5VXymJOY/T8u2yu4dw7E5s9tWUrswkEdD8uvf8AnWhYXmrFogDQ5AABZs59/kH0HarTlThRwlo3734UckHSBBmfcHL9aFMJacKvl1CqNWgdBvG81NWX3PJTiwxt/Ya8v852macYGQgeVVQshPUmJMjooEflGh8KS03621czhtVggqB6dfvWFPh7txsgTOeygmPqNK0z4d4C/YOS6PLEg5lzAxJ0G9FFSml0I9VgmU6TD1aeuQa6FXHllZNMTTTTGgOopeacIHt5jsujeinrQvicdbeR5CqnwySoC5lRSAp1BAEbbVoJoO5o4vhLS3LPgLfZz50CgWs2+Z2GimYMr5tNNamyYpb22VYrr9UihGAa4rtgsOl24CAGi2LaHvmchS23lBJE6iIkB47ypj0Z7lzC3iWJLMAtySTqT4ZIFG+C4vj7dhfCSxYsS3hrbtPdIBYhmL3HMkmTmMkxTX+LYiCbmJusABsfDG4/DayiPpPrWm4x+Ox7x5cnnoyo427b/VnMBrKMDGv7h0BHQxpXVnh1x48hWeraae1GON5gfXwVUsZlmJJPqZjX3on4d+i4seP4bG4ARcXMfK22w3WToY+xBorztLaRxYVL+bM9t8CVYLXX+ihR/wB29V2N4gUJW0506yv5QK1jG8uWWAZLtxAZnSYI6ar/AHFeFvlew05rjH2t259JJHtoKUvVLfyHVjhx8Hr/ACZry5xpLVxzft+OlxQr6+ZYIYFdQJ3EHvuK07gF7BOobDKi3F1KMfN1kZGMqe2+29VfF+J8O4dIs2VvYpflFwZwh7vsqwegBO0wIrK7mKYsWk5iSxOxk6nbbWnPGs3fgj914/jvZv8AhuJWypBFqRsyqG++nqKruIc0WsNJuXSsjZRBMagQOuux0rN+C4TEm2L9sO6klQRDeZYkEHWRmU/apmA5BxWJeSSk65roiSe2sk1N7ETXyoo3XDaWyp5r5luYy4CfLbUnw06jTVm7sRGvpAqkw18qSQWmNIP8e4ia0zB/CXMNcSCRuApG2+/1qy4d8OMKjS7uwB10M/cgAfaqfyMUriiZYab22AXAMLexNwIlssSY/D10HzdZPer/AIVy01+TbxOGLCQ9s6Xkg5WDJMyCCJEgwDOtFHMnHsPwu0Vw6L+kXFItAwzgHTxGOuUDoJ1I2iaxZHGaTJMzPXvPqa7CeRN+Bjz8Wku/7m38B5Uw9rzuwxF3eWDQI3AAECiVbwWRbCBT6CAexiPWsT4TxS+f8G7dUdRmP8GJH5Vb2uK4lWFzMylRGYBAdTO5B103qS8NN90UqHa2i0+JPHrt4thcKPIrEXnzCXZT8g11VSddNSPQyM8uY6+twLdtpdTYq2VW26XBDA/X3mp9gO/+HaZ56wW1HqCT9zV1y9yreuX8922yAkaHTsT1pnJTPHQawzHy5BJwjiODtwNbDA7PnkEdJ1FFXKfE7N9nNtpZQBHWDOv2FZ5ikbGXb1/CDxbT3MkysKyhVmJkAxmB7GifljgRtANckXAdwYj6jelLjFJvyKzRNRy2aFmpTXkK6Br097PKIRpmNNTUISIXFMYLaSZ1IUHsW0n86zPj3B7rOWQyJJjr669a1HG4cOpU9vz6H71l/HOOYi1iL1mzh1ui0oYsWlVJ9RuNNpqTLNO9or9PfHwiVy1izZAsYlcuYsbQfL5lMl4G7ZW1HUgkCalWsNbZiXQe6sQD9Dt7VjXF8XiLlxrl4uXJme3URGwEadqduO4g/wCYQe4AB/Ib+u9dfpd9phfkcW+tGl8exHDcL5rlovd3W2LlzzH1CuAF9TrWb3uYbpvtett4TNIAQQgQ6BMsxlgbfWojYO8xlluEnckEk9atU5ci1nuPk07f3rTomIWm9gNZcpP4fz1cVSLgLHuCNTpuu31ri9zHjcQD4RcIN8saex6fTWhmxbQ3AGMJmALbwpMEx1gaxWtDlE5s2Ha34JIynMflOinQGRlO9DkUY3vQeDeTautJGR37bgwwYEzv1/rXjFbJjeTHuEoRauldDLHMI9hIqhXkI59cO0T0uwPzIP2rs+rj7Br0bf6NMEuB8x4jCT4LwG3VhmUnTWD8pgASIMCj/hfxLBVf0u0yz+MHMJHUA+YdO+te2D+HwEE2baDu9xj/ADntoKruesHg8HhXsrFzF3ssEGfDtqyuTqSROUAd8x7Ut1jzVpIzh4p7oujzdaZgUiGJ80+UkRqQVJB1GsgEzGxqn5j57CgrYZnaRBg5FKlWmSAW1BBXaO40Ilyxcd28JSM0EqNBmCjMwnvAJoitYcOYaVaNcw3/AJHSI/hQPFGOu0UxPuxuXoA8bi2uu1y4xd3MljuT/f2ri25BBBPuP/VG2I5aV9UtE/6cv2g6/avXDcs29nsxt8xefuu/3qn8iNE/4WTfkgcncbsBymNJVT8l1VJyEdHQalD3AkHuCY1Xg3BcMQty2yX13lRbca98pgH3ANBWD5JVyDbw8/vF3CD6E/xr1524JZw2Hw+VrdnFXLoIuKzKRaVHDSy6keJk19N6mvhkrrY1+5jnTrZpt3Fi2BGVY2yjcdPy7aVS81cadbfhWpFy6pBYb21YakDoxB0J20NCnDDivBVLjXb2bXOLjFXWfL+s3IIjr71fcN5bN3zXTBOp3Ou8ZjJY++n0pHFS9tjFCS3YJ8ncINnEBUuXB5kJCkAMBsDAMitX4LbZyS11LoViBkUAeUlTME+aQQfWq5MBawqG7bWbgEIu+d9lHoJ1q15Js3beGS1dyllGjKIkNqSR3mmQ1kvbFZ6XHcLSQQgV0DTCnivQPNK+aUU9I0IREx9ovbdRoSI0oG4dwoWzfDjOtwL12IJn+NaA1Qr2CtDM7KIgzvG3bofXpSM2Pk+h+LI46AJuWrR+R9+jQB+VU97g9jDX7Ny+bPhG4srqzGJXMQVgW1bKSSdYMTXvzBxjID4BcqDChvOxPuRJ+sn1rM+I8Qe45dyxY6EtMx2gmAPSgxY6f2VZMrU9mz3OEEFnDm4zksVG4mdeogzPsQY1qr4hhS4KXBlJ12B9ojQ/3tQpyjz6+GCW7oZra/Iy6uizJWJGdJO06dO1H78wgr4gPkYBs2hXXqH6T6np0gik3ivGwsfqeXTA+5yw/wCH9Z1EqRP5ZfpU21g8VgrF2+yZbFtQWW44h5IUBBMgyTqOnSpfEviHasr5G8Rugtgae7HbptWfcycz4jGwLhIRdVtrOUH9o/tt6nbYU/HF1+3gDLn0tSgtw3P9vPMvbMfiIbtv0O28VbNzdaYiDmYjZG/3AH971jdGvIvBWv2sRcRoayyaDc5lcmew8gAPUk0Wb08SuQvBldWpYQ8T5ixJU/o9vI+ol/M3uoIiazHHM5djdzG4T5ixJYk66zqa1rhXBrryGtgkdzlHrXXEOVncQ9tW00OUSP8AVE/nS8WacfQ/N6ebfTMo4RxO5h7yXbRAe22ZSQCOxkHcEEj61q3BuacHehrlr9HOkltLWb91lHlE7aDfXuYljlYA5RhbU+qyfz2P3q5w/J6NHjZETbIskk9guum20fXatmzY8nkHHgeLt0X9/HqqkeSCAVZspUz+EMJnvtTWsXaYGVtg5ZkJt02000mfWgHnK/bS5aw3D1SwtvML95FUZ3MApmA85WDI1gn0NSsFZC2iFuXH7y3lBO5jqNdtqTWFJJ7DxzVlxxvmc20Iwtvxbo01GS2v+ne4fTb1rK+InG3L3jXVuNcBENl+XLsABoqjoBpRy2KFv5yIkds/uRXb4tSPIC3aNvSmYrWP6GX6RUPwf4kXbaf8XhbkCA9y0QCSBEtbMCfURRlwfmXC4ofqcQA5B0uK1sz011Hp1ql5d4XkLYnEhUsoGdpAKkAEkGe+31rOuCWSsAFTmg5Z1U9Br1G30otRab0IeBc+KfRvNrDOFUlc7Ef5Zka76kiB6xV3gMPkXXc6n++1ZryfzFeteQozIsQvUe3WtMwl8OisswwBAIg69xTMMQq/qTeoio6ZIApEU605FUkpXk1w1OaaKBhHBpr1kMpU7EEflXcU71zR3egKHJrfpCvKi2nmAAOYt9flE9qBea+DZXLG0pToCD1107itqYT96CcXxhDedHVYViFzfLECfYzNTZfg05LcGSqffZl+H4GjifDAHoW/Id6834MkhAGjMAZY5RJAzRtpJNatctWDt+rJ6rlykHrPas+5zuYWyMti8L11ywcDVLax1aSGadIG2s1seS7eh1vCl2izxXKZt3DbVA9saA5SRAmT7/09qScJtJPkUdGlYnrtIkVTct/EC7ZypeL3LYBUMG/WKO2ujjbcjYa9zrh3NOFvwCyXCR3y3NB+wdduwP8AOhyTmnz2aPURXWgDv8pWrjlrb5Qf8uANewOsVI4Zw+5h3Jso4fQEq2ckAyNPQiZjSjVkw0ytsHXQl1j+FeGO5pwWG0YLmGuQS7a9I2G3XvXFkyV1rZ1+zHaRHPM+IsJ4uJt3LdsOqi6gA8zTAZSASIU9zEV64bnK27ZkuDXcFhE7kA/NG+jQdaznnXm65jnUZfDs2/8ADtgiAToWMRLEAewAFeHK3A/0rxJ/y0Vo7y+SPzpz9PCjddEsZXeTS+zW+IceHdmLCcouDbaTr/GgPm3m7EqzWba/o66DMrS7COlwfKPRe8TU3CWcgyqMuu2syNjABmvPHYbxFi4kwJBYj07+ak4+E1t9l9+mdTpPTKHkvHWZaxfOUXCMlwnyowkEN2Uzv3ArReFcARTIuBxEe09gBm+tA13l2wdVVlPYMYH/AFDUVc8v8msWBtPftxElXyiO5hYj37Ueb26fLehcRnwzxetB4/D8Oq+VH/e6EHroFOm2vrSezg7S+I3liAM0ySdtFAM0L8yW7qXUs2L1y4EWb7uVZs65XAWEGQCADOpzRXrf4LjLwTOj5UAyCGAE6zlAiT3qdwl9hQqpfJ6OOYuMtfyospatsCqgCGZT5WPoIEDpp12KuV7dvHWnt4qzbuQuj+GquA2nzDUHrIoawXKV0/MHEEjURMaHetK5d4aLCQBq2p7/ANxT8XdJLwD6qscxqfJB4Pymlq4Lh+ZRlUjcjaW7mKJkAGgphXQFVzCnweZd1fkcU5NMKejFEApTRVgbFeFzD0IWyMBXkxr3e0a82Q1mdPItWZ8ZsBrztGmYwBuSDWmEVVcR4Mr/AO+1T5pp6aKfT5FD7Mpx2C8SVIkH93r06aUB4ixkLBtCCR/fatU5g4nZwzPay3DdAIXYAE7ESf4VA5LwK38JcVIZg7G4u7AMFKk9T19prY6cS20PyOcrWjMIrtFMgDfpG/8AWtTwnJlmSWQKQfYE9vf+hqFiOD2rdwsqiR36RTPyZfgBelb+yrTgD3rYa9cZngSWctp03+tQcTylCkhpgEjoNKOsZgfBdZOrDzxGhiYru5ZVxEGO8afU1MvUVssrBjcroxhkgkdqteXOPXMHdz24YFSjo3yuu8EdwYIPQijjEctYd2JZCCe2n51HTlewrQoM+8/l1qn8maWmiVeitPaZc8J51wTCXTwnJ/zJ8P1lhofcx+VENziNklYtIyHWUOg+o/rQTzLywf0R7i6taNswPlh3W3E7ZpuDSqPgPKRLBrsKNwN/XUdKn9rFU8kw2r58V3/U0/iXEsJati7dCKsgAktJPWBmlzv0+1B3MnxMJQ28GrICI8RoUgaj9XbB8h2OZiTPbQiVxBLR8rjOep9O0/yqrbhdkyRaUHpp/XathmF20MyemyUumccI+ItxERb9m3iGt6I5Ki4BpBlrb6iDqI3ox4bzgMShyWb1s6jMWBGuujCD+XWq/lfhqI5fKoI2ga66UY4nAeZD4d/MqS4tWyczucxl2AE1snFvUyK4LH+72UXEcdfuAIhdFmWIOrwDALe8+81p2EQ5Ezb5Vn3gTVFwvhAbI9xHRlMw5Gf0kAfzojpnp4a22T+pyTWlKOgKcVyDXsq1USNnAWvVbVdBK7rujh50xNKkRXDHBUVw1oV6xTEVzR1MiNYrzOGqaRSiuNHdlBxTgNu8CLltLgI1zAE/Q0L4TkrDWbwu2Vu2rinTK5gjbKRrKnttWjEV43cOpMkCaBxvwGr0CF7CLmLHrt6f0oTxXBYckupEySWEDvOtaZxPgdnEW2t3VzK24kjbXcEGha/8KcATol0egu3I/OYqefTae9lUeq4oGbvOeFtZEvN+kR5SbQPkA0BJHzRA03jvVlg8TgcWf+HvW85mFZstzpspAP5fepv/AOKMF/8AW597zj+EV63PhdhChVbItkjR8zswPcZmOtG/Txr7B/Ie+iG/LmsFgD7gH+NPicLh8JbN26LjBR+FXM7kDQGRPXQeoq85c5QbCgzibl4dFcCB7anWr82DBlZnfrP9aWvTd9sKvWU+j5+5x55fF2vBsp4NkMGiZZ2WCsxoAN8snWCSdq0S9w5TYsPaEyiEso8pkLO2kgk/0qw4t8McHiHLhHsOdzZYKCe+VlK/btXty/8AD84SRZx2ICH/AC2t2mSTuYKx9op14k5SnoXjz8K2UmN5YdzIWO5ObtAEfaucPypcjzFdBqIJ0o8/+HvRH6U3/wDFPtvFS7PDyPmfN6hAs/maT7OQo/Neuga5e5dVWVicwHmnoxOo09AY+lFi2697VoAaV6e1U48fFEWXK8j2yOlqvdbYp4pxTBWx8o7U60jSozg9KmpVjHFKlSoTD0jSpVjDUqVKsYVctSpVjqGNKKVKhOiphT0qxh5rk7U9KsY5FPSpVjHVKlSrqMdCm601KugscjWuhSpVjHRpUqVEYQrqlSrGP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762467" y="2168521"/>
            <a:ext cx="3429000" cy="4029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 descr="https://encrypted-tbn3.gstatic.com/images?q=tbn:ANd9GcRUyDIckyzbGpUIVmXtNKB9AJgLm8vTwo-SBmExOYZZU_Y1-nW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20762"/>
          <a:stretch>
            <a:fillRect/>
          </a:stretch>
        </p:blipFill>
        <p:spPr bwMode="auto">
          <a:xfrm rot="792008">
            <a:off x="5257800" y="2895600"/>
            <a:ext cx="1295400" cy="1905000"/>
          </a:xfrm>
          <a:prstGeom prst="rect">
            <a:avLst/>
          </a:prstGeom>
          <a:noFill/>
        </p:spPr>
      </p:pic>
      <p:pic>
        <p:nvPicPr>
          <p:cNvPr id="30728" name="Picture 8" descr="https://encrypted-tbn1.gstatic.com/images?q=tbn:ANd9GcT2wFGi9ZdBZMTSDdsFCivzbx3QshhNH9GW80t-hqBGHslKmxLYx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281" t="9357" r="12280" b="22807"/>
          <a:stretch>
            <a:fillRect/>
          </a:stretch>
        </p:blipFill>
        <p:spPr bwMode="auto">
          <a:xfrm>
            <a:off x="5638800" y="1447800"/>
            <a:ext cx="2667000" cy="1524000"/>
          </a:xfrm>
          <a:prstGeom prst="rect">
            <a:avLst/>
          </a:prstGeom>
          <a:noFill/>
        </p:spPr>
      </p:pic>
      <p:pic>
        <p:nvPicPr>
          <p:cNvPr id="30730" name="Picture 10" descr="https://encrypted-tbn0.gstatic.com/images?q=tbn:ANd9GcTSDEH75mYW19HlytcZT-m5j2l30FOrAW0JGLfnvYA7nvTrIj-l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2971800"/>
            <a:ext cx="2209800" cy="2057400"/>
          </a:xfrm>
          <a:prstGeom prst="rect">
            <a:avLst/>
          </a:prstGeom>
          <a:noFill/>
        </p:spPr>
      </p:pic>
      <p:pic>
        <p:nvPicPr>
          <p:cNvPr id="30732" name="Picture 12" descr="https://encrypted-tbn2.gstatic.com/images?q=tbn:ANd9GcRG-3lpFPAyR2fVem7zbp614SoJiQjmuazpxxVFDQS5uEbsGo2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5069669" y="4226731"/>
            <a:ext cx="1709145" cy="2856883"/>
          </a:xfrm>
          <a:prstGeom prst="rect">
            <a:avLst/>
          </a:prstGeom>
          <a:noFill/>
        </p:spPr>
      </p:pic>
      <p:sp>
        <p:nvSpPr>
          <p:cNvPr id="30734" name="AutoShape 14" descr="data:image/jpeg;base64,/9j/4AAQSkZJRgABAQAAAQABAAD/2wCEAAkGBxQQEBUUEhQUFBUSFBUUFBAPFA8UDxQUFBQWFhQUFRQYHSggGBolHBQUITEhJSkrLi4uFx8zODMsNygtLisBCgoKDg0OGhAQGywkICUsLCwsLCwsLCwsLCwsLCwvLCwsLCwtLC0sLCwsLCwsLCwsLCwsLCwsLCwsLCwsLCwsLP/AABEIAOEA4QMBIgACEQEDEQH/xAAcAAAABwEBAAAAAAAAAAAAAAAAAQMEBQYHAgj/xABIEAABAwICBgUHCQUIAgMAAAABAAIDBBEFIQYHEjFBURMiYXGxFDJzgZPB0RYkQlJTVJGSoSM0YnKCFTNDRGOi4fDC8SWDsv/EABoBAAIDAQEAAAAAAAAAAAAAAAMEAQIFAAb/xAAvEQACAgECBAUCBwEBAQAAAAAAAQIDEQQhBRIxQRMiMlFxM8EGFEJSYYGxI5EV/9oADAMBAAIRAxEAPwDX5Jg3ek/LG81StbWLSUtHtxOLXl7GgjfYnNYpNpdWPzNRL6nvHgVDeC0YNnp/y1vNDy1vNeWnaS1Z/wAxN7ST4ohpDVfeJvaSfFRzF1Uz1N5a3mh5a3mvLPyiqvvE3tJPij+UVV94m9pJ8V3Md4TPU3ljeaHljea8tfKKq+8Te0k+KB0hqj/mJfaP+K7mJ8FnqTy1vNDy1vNeWv7fqvvE3tH/ABRjH6n7eX2j/iu5jvBZ6k8tbzQ8tbzXl0Y9VfbzeqR/xXQxmsP+PP7ST4qOdHeCz1D5Y3mh5Y3mvMX9tVv28/55PiuHY9V/bze0k+K7nR3gs9QeWN5ovLW815e/t+q+3m9pJ8V2cfqbf38vtH/FdzostO33PT3lreaPyxvNeXflBVfeJvaP+KA0jqvvE3tH/FTzEeAz1D5a3mjFa3mvLw0iqvvEvtH/ABQOP1P28vtH/FRzk/l37nqDy1vNDyxvNeXv7fqft5faP+KHygqft5faP+K7nO8B+56h8tbzQ8sbzXl8Y/U/by+0f8V23SCqH+Yl9o/4ruc78u/c9PeWN5oeWN5rzH8oqr7xL7ST4ofKKq+8S+0f8V3OT+WfuenPK2812ycE5LzNBpPVttaeXLm95961LVNjctWJOmcXFhbYntB+ClTyVnQ4rJpiNEgrYAGY69D8xb6VnvWErc9ex+Zs7ZW/pdYaVSXUPDoAI0AjCqFQSNAhALiQ0AjY25sFb9GtDnTEOku1vLiUOyyNazIkrFLQvlNmglXDB9AXvAMhsOXFX7DcEihbstaFLRstuWVbxFvaJYrWG6DQR727R7bqbg0dgbujb+Ck4mp1CLoUbZ2dWQ2yNGBQnfG38AmlZoXTSjOMDtbcKyBiJ7tlESku4NsyjSDVo5oLoDf+E7/xVArKJ8J2XggjgV6ejZtKu6VaJRVTTcWdwcLXTcLpR9RMbeXqediiVtxjQaohcdlu2L5Ftr/goV+A1AOcT/wTkZJ9C3On3I1dqQZo/UO3RO/BSdHobUP3t2e+yk5WRXcrlkr5I617K0VGhEzRcWPckaSnfC/ZlGRRa4KWwOV2+xXhSO5FcuiI4K/O2Mh2bk0xCguLtCI6MIlXlMsislKmos8tcLLkJeUcB65qQQK1XUeetP3t8CsrWq6j/On72eBXQ6kX/TZsCCJBHM8zDXsPmbOyVvvWGLdNen7k30rfesLKHLqGr9IYXQXAXaqFiAruCEvIDRcngEUUZcQBmSr7ovgFh/Hxdwb2DtQbblWsstjIpoloy1p2pBdw4WyCv1PEGiw3BIUlOGAAfin0QXntRe7JF8HbGpQyBuR38l1ELpZ1GCbketUpjk5sOmaSezkpKOOwSVHAeIUgIFq11YQCUhrleyFRGWi4F8/04p6IQF2M0VLHUqxKBo3ruZtwiGQsuHyIdlqKNEJXx2KYmIHgpHE5QBmq9JivAIEbsPYE45HxYBwCT6QKCrMc2b3Nh6lGwY+HkkmwHE8U2rnjKJjSWOWqz3CyrukFnMOQBGYPakp9JoW/SCreNaRtkFmlTXda7EwyhHAo1x6VhJy2Rf3q6U0LHMFuSo0crXMBB6ymsGxW2Tjbh2LdTB9isaY4UWy7TRkohpyHO2YVt0xe7ZEg829u9QOHtjleDu5oU1CXRk1TcWMStU1HHrT97PArL6gAONt11p+o/wA6fvZ4FLR6jlzzWbCjQQRhAzDXofmbBzlb4FYWVuevVvzNnZK3wKw0ocuoav0gXQXDVM4Bh+27ad5reaFZNQjlhoJssOhuAE9d287uxaBR0ojbst/9pthUQZGLC1wFJRNuvNanUSskFFWBOI2oo407hjQIps5sOBqlKeNIwRqQhatTTV92BmxWNll25AIFNysSBpCd7rm66Jsm8slknbdhEhySJhVVVtySqqhRNfWBrSSUhO5yeEc47CGLVgDSSfWqBjOkrGXEfWPPgmmlOOuncWMNmN3kHziqw+JalFCSTkUSFMQxaSXeRbsUbLM47yV1UPDUykn5LShD2LOSO3ZqwaPaMvqCLiw5pLRPAXVMgc4HZHMb1suFYc2FoAAVLZtbIBO1RIag0QiYBcXI5o8RwOEMOQB4EcCp2tnIFh6zwA5rNdL9K7O6KI3tvIKC7LXhQZWGW9yO0vxAlrIrg7Izsq5RnZORSc85kdtHiloY05BOMcMcrgsjgLU9R/nT97PArLGhanqQ86fvZ4FTHqGv+mzYUEEEczzMtef7k30rPesKK3LXqfmbPSjwKw0ocuoev0ilNCXuAC0rRrCBsjaA2Rn3lVHRqiuQfreC1Gnj2GBoWLxDUYfKhqMeWPyOYQn8LE0p2p/EsXqzhzExOqcJCBSETExXHOCreB1CxOBkk40sxq0k8LCAhhE4ropKRyXtswiRKaSyjKmY3S9TLzUDildsg5rOsm5PYtGJziNeGA81RdIsXMjdlpNjvPuUjUF0hJPm8B8VA43I2KNz3cN3aeATulow031AW3LPKiuVD2sF3KDq8RLvNyH6p9R4RU179pjerfznZMA96tuFasNq3SyOP8LLAfiVtp11ep7g+YzYkntVo0Y0QkncHSDZZkQPpOWqYPoDTwEHYBI4nM/qrG2hawWa2yiWsjjYHKwhsIwlkDAABu4J0ZLmyczRkKraY44KOAkee7Jje3mled2PlQuouTIPWDpX0Y6CE9Y3DnDgs0YwuNzx4o3vMjy5xuXEkntKcxR2WhCCrWDTppwhNsOacsCFkbN6s2ORjgMLUdSHnT/0eBWYOC1HUgOtP3s8Cph1Kaj0M2BBBBGM4zHXr+5N9Kz3rDqePacBzK3DXqfmTfSs96x3BoruvyyQbpcqbGaFnYuuitH1geDQrc05qIwGLZiB5qbwyDpXZ+a3f28gvNqqequ5IdWM2zUct9EOoByTsGyOsxJlNstDdpzvNY217DeSTuA5lR3ysubHyc/wiQ7X47Nlpz4PVVhTtw/gUrvtty6620vZE3AVJwPVZpcekMhD4DscOjsSORLr2N89ysWG1kUtgQ+MndtiwPcQSCrR4bHrVNS/0H+a/fFr+iShF04XHQbPcurpexODxILlNZRy5NJ3J05MKg2zWXfPLLojMSqNkXVQnl6RxJ3X/FSOP1l3bI9ar9VVhgJ3ADMq2mqfqYK2f6UK1U4aLkgAcTuUPTYP5dIJJf7lp6kf1z9d3Z2Jrh7ziE3+hGc/43cu5XmkhAsAnLr/AANl6v8ACldOd2OMNw4AANADRwAACnoIQ0ZJGlZshPoRdL1ycnl9S7ghWOFKup8kvExL7K1I1YQvKKZA1UFgvP2sCtdLXSNJyjOw0cBbevSdXHkvN2ndNsYlOObgfxARdPFKbO0682CChYnAFkm0JQptmpBbHTgg3JdcFyFAU7OYWo6kfOn72eBWWgrUdR/nT97PAqYdQWo+mzX0EEEwZpmGvT9zZ6VvvWWYJDk0cSR+q1TXm29JH6Vot33Wf6NwbUjey36LP10+WA7pVtkt7P2cQHIKe0dygaeLiXH1n/hQFS8OYbKwYGLU8f8AKFX8PQTvlL+PuA17/wCf9kFjkwdO/b80yMjdc2AjEZcBfhdxP4KLnoKezix9zYkMBbYEOaLczkSVZ8YwYzO2mbJLmhr45LhrwPNO0M2uFzn2qt1GCvp35sEdxkXvLoj2dJsjZdkN+9bEk6bJuyGYt55vb77GpwbiFEKlU5uEt/h9+pKDAI3ZRTGwLrhzmublyAsprDMOlpxYua5v0m3IBba5Nz4qsQUry4/sWAE5vEjADfiHXsfUrNSURkjH7V56uccTZHk8NkHdY7ro8JUSTdeH8If1mphCHJbbFp9nh5/8LxgVQZIi12ZY4sJ4kDNp79khLlMNGYXMjvILPkcXObe+zewa2/GzQB+KkZRmVhcUhspHldM9ml0EXnJQ+L1Gw0k8ApeUql6a1uywNvm439Q/6F5prmlj3HM4WSrV9Vck81R9JMSdK9tPEbl5DTbtNrJ7pBjHRsNt5yCj9A6IzVDpXZ7G4n6zt/6eK2q4Kmp2y7dAEIc0jQNHsPbTwtjb9EZ9pO8/irLh8ed1GwDJTNELBecdjssyx9xwh81PqYKPidmnVLUBz7DcDY25rW0qXUBNEywZJR2XvQiGSEjTbnfgd1uK157IUQ2qMxkvOusplsTm/o//ACvQ+w1rbNFgMgB2cF551lPvic3Zsj/aFTTvzsvSvOVpqUSYSjdycZoROgiRtREKoQPitT1JDrT97PArKyFqmpE9afvZ4FWh1AX/AE2a8gggmDPM211C9NH6Zv6AqkaKRZuP8Nledc/7vH6UeBVS0TbZh7Vj8TlhDun2rZI1jAwPI+lnb1Ae5Wlh6KkvldkO16wy6qeMHqHuVixeMNpJNo2AhdtEC5A2bXtxTn4cWXZL4+4lxGXkj/ZWGY9N0kMbpyJJmwmzYIyxpmAIBJdwvyUvQ19ZLHE4PZsvdM17uia7NkjmtJbcWbZhuedlF0NM9wDrs6SJjHMElIencxtmte3rZ2sEjSwudNHFDJIHNge2SRjbFhdM6R4kZmc+XcvU/JhNsmsPxNjCw9BA9xaHzyx7Low9+02NjRwJeGD+q6t8GOllyaezg2MSbLo2u2iza2OsRe1yqrhkUcEMskEQkY98nWc1w6Ix2MTSx9r2ddOqqLyl7oyDIJCyW8ElPtXEQaQWON9+0qSqg+2wF2zXR7luwfGGzve0Mex0eyXNkDRk6+yQQSCMlLPKqmiUJZJN1HtaGQRt6UAOPRsIJyJG9WsrzfG0oxWPf7G1oJOSyxGVY/rDxP5w5t/MAHrIufFa/Ubj3LzTpziJfUTG/nSvA7gSPcvP6KrxLTSl6SuYjVGV5PAZD4rRtAqTYpmni/rfjuWXtF8ueS2fBIAyFjeAY0fon+MS5KVBd3/hOnW7ZMwKZp8mqIp1MR7l5ev1DclsdknZNt5G/wB6Xw1luqHEOG9wte545iybsKf0bO0juWzpZboFPZFhh3I3C2aTpylyFrzeUI4GMzbDLvy5nevOGsB18Tqex4H+1q9JVLTwtb/t15q06H/yVV6X/wAWqml+o/gLUvMyDXUZzXK67U8xtHZC6XJRhVChFajqO86fvZ4FZetS1HjrT97PAq8OoDUehmvoIWRo5nGb65h83j9IPAqq6Ln9mrZrk/dmelHgVT9GZOpbuWJxQe06/wCbJCvFxbnkrFjknzWXK9222S1zwbkC2yMyoCY7j2jxUrpPJakdltFzo2AbT2XLpGgdZuYWn+G8clnyvuIcS6R/siKWvMkrJ3mWJ7WlgpxDJ14rZRt4vIcQ4kcFw3D2GMmnluY3Ryz2Bb0Qc673Ri+RAabsdfcmdOWsdIW9A6SGOUlvS1jnBoaRIAXZA2yupPEsHkdFI6LZgY9kLpHyOLWHZj81hFy4dY32uIXpsmFLJ3HXQxxFpLpXGpbK7b2mtlYS43a0jLeAbDepx7W1FVIYDHTuAjInJH7VodmWk8LA7u1ReLU0jWFtT0T2thYIJ2tDXX22AgHsFzblmpKKlaySMNHThwfEI5Ohc2zANh1x5rSXd6nbGV13Fm3nHbYltFI42y1PRSGS8jdokWAfsAu2TfMXJ7la3FV/R4WdM0ta18b2te+MWa/9m0ty7GkN/pU8TmV5X8QS8i+fsb/D15RCtNmOPYV5Mxqfbmd3k+txuvWOIf3T/wCU+C8hTuu8ntKzOER3k/g0LHshbDWbU0Y5vb4raaTcByAWOYEPnMX84WywGwHqQuNveKC6boyQgUtGclEQFScZyXnYvEhtirTmpKkdmFFgqRoytTTPzIFZ0LBTJwmNBNtC9iL8DvT4LcynHYRawxCpGS816wWbOJVF8ruB/wBoXpWovZeetbVMWYk4n6ccb72tzaf1aV1CxPP8BKfUU4I2okBvTo0hSMroFJg2K7uoCJnRWo6kD1p+9ngVlgK1PUietP3t8CrQ6gdRvWzYEESCOZxneuT91Z6RvvVG0fP7N3Oxt+Cu+uY/NmekHgVQtHn8OYWPxI0NL9NlhbHdgB5JXEZXVEDI2WMjJI3FjnBtwxwde57guo25LmekDh7+KS4dxGWkm3jKfVFdRRG5YY3ptHJf2zmQxtfMx7XPdO51uk847OzZSJwZ9WXsfMzyc7PRWddzZWMDLW+r5+Sb0Mr4HFzMw4bLmkmxt/3ejpKeB7mB5kjLTvyc22dtwHE8br1+n4rp7I7yUWYWp4dbH0LmRLYtg1S6BrG9HsRgM6BuyOls7z2XPV3jK/BSLdHc6c9F0TGNAPQH9qJDaxd2Ajem0GHMMfRtfLcPcQ9oO4kEC5PDZarLEJCG9dw2WhptxsLXPao1PF6qo+SSb/j+QNPDZzl51j5C0fozC18TjtbDzZ2yWkh3WzJ87fvClWhcQjLeT2lK2XmOJav81LOMI2KKFTHlQhWtuxw5tPgvIFXHsyPb9V7h+DiF7EnFx6l5L0rp+irqln1ZpP1df3qeFPEpL+EXs6IQwM/OYv5x71s1NuHcFiuFutNGeTgtpoXXYO4IPG1vFjOl9LH8KkojkoyIqQp3ZLzn6htrYWKe0r8kyTuE2T1EgcuhPULtykWlQ9E/JSkblu1yzBCM1udyDJYzrxoOtBMB9aMn17Tf/L8Vs5CpOs/CPKMPlaBdzLSN59QgkD1XV63iSZWDxJM89WQR8EXBaA6GumrgFdKCyDWqaj/On72eBWVuWqaj/On72eBVo9QV/oZsKCCCOZ5nGuf91Z6VvgVm2CS2K0fXWfmjPSt96zDBn9YLL16yaGj9Jead9wn8QuoulepGFy8zZsw+B3HTBPIKVt72CbwOT6IrozKPJJ0gUpGFC08mdlL0z01XPsCkh2xdrhqUKvJPANhP3LzPrcoehxaY8JQyQetoB/VpXpngsS1/YdZ1POBv2oif9w96Y4dPlvS900UksxMlgdZwPIg/qtmwaXaiaewLFgtW0OqduBvcPBM8ZhmtSC6R7tFoiKfQOUfGnkLl5SY/2HoTmMpoClmuTNMgckS1DLkpOkYACATmScySc+Sg6Z1lIU01jvW1p5+XApYtyaZuTeugDmkHiErE64SjhcJhrKF2eXtM8INJWSx26pcXM/lJuB6tyhAtX1yYWS9rwOBsR+oWT7lpQT8NS9w9Nqnt3R1ZdBcowpGTqy1LUf50/wDR71ljVqmo8dafvZ4FWh1B6j6bNhQQQRjOM113fubfSs96ybDZLELVteTrUbfTM96x+kfayS1UcjulZoVEbgFSULlX8Gqbt7lNwvXmL4NMcfUladyfxOUXA5P4nJYoyTgcpOleoSB+ak6Z6NCW4OSJiMpYJpC5OWFORkAkjuypWtbBvKsOkAF3R2kblndt7/pdXVIVMQc0g5gixHYUPmdc1JdtyEeOwr5q/q+qWciq9plgxoq2WHgHXZ/K69keidX0c4/iXoNXFXadte2SKXy2bmvRFOYnJhSyXATmAWJz3rxk4mrEk4ylmFMo3py1yip4ZSaHT5gxpcdw3rqlrdqxG7eCkL3y4FBrbZBa1E0mLyWUWuhluE/aq7hc9slPRuutJCkkV/TvCunpXbPnM6zcuIzssLxzCg9nTxXPCVgbbYdz7l6WkbcWPFZRpJgPk07y3ZEUh2rO2rbXEZLV4dJTzTLvuhG+TqkrY/DMcR3UrjtAGSO6O+yLX7L+5RSmyDhLDNaq1WR5kdBarqQ86fvZ4FZStV1HnrT97PAqsOpN/wBNmwIIIJgzjMdex+Yt9Kz3rGYHZLZde4+Yt9Kz3rEqZ+SXuWUMUPBaMFq7GyttNLcBZ3SzWKuGF1O01Yerp7j6eSywyKRp5FB0r1JU8iyZROaJqF6fwuURCQVJQOXJgmTFO5PWFRdO9SETkzBg2hwERCILoKZrIMyXXfo50kTapg60XVfb6hOR9V1ilPJsuBHAgr1xitE2aJzHi7Xggg9q8u6XYG6iqnxuBttEtNsi2+S1eGX80XTL+vgrNfqRoWjlcJIh3KeYVmWheJbLtglaNFLcLG1+ndVrRpVT5opj9rk5Y5MGOS7JFndGEayh+xyWiN00jcnEJTlMheSHcD9lymaSr28mnMHNQBKkcNfb1rSpt7MBOPcsTHKPxvDG1EZa71HkU4hkTkFPVzcWpLqKzipLDMF0j0empZy7Z2mPFnH6JF+KqeL4Q+HrW6rjkRmF6WxfDWzMLXAG6ybSvRCcMc1mbGkuDePcE+tb4m1i/spRV4T8r2MvatV1G+dP3s8CstnhLHEEEEZWK1TUYP7/AL2eBV4dRy5+Q19BGgjCWTNNebb4f/8AZH4rBYH2Xq3SDBI6xnRyt2mGxseYNwq1Lqyo3f4Vv5XOCrKOUTGWDBI3qx4HU8FqjdV9GP8ADce97ktHq4pG+axw7nuSlulc1gZjqUimU0qk6eVWgaBwcn/ncj+Q0HJ/53rOnwmb7ou9XH2IunkUnBIlW6GxDcZPzlK/JRnOT859yEuDWfuRR6iPsLQSqQppbqMGjDeDpB3PPvXQ0dA+nL+coq4VYu6K+OvYnGuSm0oE4Bf6cv5yj/sH/Ul/OVf/AOZP3RR2onCbrPNamigq4DIwDpIwSOZHEforKNH/APUl/OUHaPX+nLn/ABlVhwy2ElOMllEq1dGeX4JHQyciDYrVMArxJGCrhU6saORxc5jiTmTtuv8AolqXV1TReY17e57k5rNE9RBdmWp1Cryn0IRpXYcrENC4eO2f63IDQuLgZB2bZWS+B2/uQytdH2Idkl04ikUi3Q6McZPzld/JGL+P87laHBrY/qRSWri+wyjddO6V1kp8kY+BkHYHuRDRNg+lL7RyYjwqxd0DeoT7EjBUZhSUMyr/AMl2/Xl/OUozR4D6cv53JqGimurAysRZA5NaumDxmoaPALfTl9cjl2MFP2kv5yiflJe5XnRR9OtChJeSIWfxH1v+V3qZpDEJw4WO23L1FXY4GDvMh73uS+E4Oyn8wHPeSSSe8piqqUOrLStzHBLoII0cCcoijQXHARIIKUcEEaCCggBQCCCqcGiQQXHBokEFJISARoLl1OAgggufU4II0EFxwEaCC4gCCCC44JBBBWJAggguJAEYQQUMgNBBBVOP/9k=">
            <a:hlinkClick r:id="rId13"/>
          </p:cNvPr>
          <p:cNvSpPr>
            <a:spLocks noChangeAspect="1" noChangeArrowheads="1"/>
          </p:cNvSpPr>
          <p:nvPr/>
        </p:nvSpPr>
        <p:spPr bwMode="auto">
          <a:xfrm>
            <a:off x="38100" y="-1371600"/>
            <a:ext cx="28575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6" name="AutoShape 16" descr="data:image/jpeg;base64,/9j/4AAQSkZJRgABAQAAAQABAAD/2wCEAAkGBxISEhUUEhQVFRQUGBQYFxQXFRQVFRQVFRUWFhUXFBgYHCggGBolGxUXITEhJSkrLi4uFx8zODMsNygtLisBCgoKDg0OGxAQGi4kHyQsNCwsLCwsLSwsLCwsLCwsLCwsLC8sLCwsLCwsLCwsLCwsLCwsLCwsLCwsLCwsLCwsLP/AABEIALcBEwMBIgACEQEDEQH/xAAcAAEAAgMBAQEAAAAAAAAAAAAABAUDBgcCAQj/xAA+EAACAQIDBQUFBwIFBQEAAAAAAQIDEQQhMQUSQVFhBiJxgaETkbHB8BQyQlLR4fEHciRigqLCM0OSw9Ij/8QAGgEBAAMBAQEAAAAAAAAAAAAAAAMEBQIBBv/EADARAAIBAwMDAwIDCQAAAAAAAAABAgMEERIhMQVBURMiYTJxQsHRIzM0YoGRobHw/9oADAMBAAIRAxEAPwDuIAAAAAAAAAAAAAAABjqVox1aQGMmQEOe0qa5sj1NtwX4Zehy5xRIqM3wi0BSLtNQ6+lzPDtBh3+O3ijz1IeTt21ZfhZaAgS2zh1/3Y+8xQ7QYZ6VF7me64+TlUKj/C/7FoCJS2lRlpOL8yVGSeh6mnwcSjKPKPoAPTkAAAAAAAAAAAAAAAAAAAAAAAAAAAAAAAAAHitVUVeTskeMXiY04uUtF69Ec87QbfdSTTeXCPBLqRzmolm3tpVntwXu0+017qm7Ln+5Q1NqtvN/NsoJ4xvjkjDPE9dfe/0KcqrbPoaFjCEeDZqe0s+Xi8y2wlWNRWfvNHpVmlfT5kiOLlzf1zOFUwd1LTUtti52zgd1/BoqMNLvOL92dj3Ha9RK1211zT9+pjWNpyd5QW9zi93009CtVpyk8weDuCqwWHuWNHDRle/x5HyFFJWWiz8XwMaxVPRScb81f1R6nTk0tyUXd/ms/JOx6lJRw1uc65L6skmFRRe6s36X68yyw205rST8skUcdl1uF0uLfHzZb4HBNLNpeaZ1BTXJDVdJrybBhNsS4q65lvQxUZdPE0utW3fxehjjtqUfuy3raril4P5FiNzo5ZnzsPU3gjfwa/sPtJCs92Xdlw4xfg+fRmwF6FSM1mJmVqM6UtM1hgAHZEAAAAAAAAAAAAAAAAAAAAAAAAAwVPaHaCpU7Xzlf3LX4peZ43hZOoRcnhGt9sdspvdT7q+rnNsbtBydo+fP+Cft7aLbf93vfJeBr85t34vj1ZnVKjbPrbK2VOCRInjrZX/d/oScNJ6y+JVYaOe+9OH6ljRg3eTXOyIG3wjV0pIsMLJ1JW+kuptODw8LWyt8TWMDQlG11a+bfQvMPjUkSRWClcpy+klYvZlKS7vdfQrVsSd8mvPTxLFYlOx79pfJHbSwV4yqR7mu18JKF+PgelWajnFPLLNqz1v+xc4qHBa6lVVpcLWb+BHKJcjPUtzDT2jVTa3ml45ehlw215u6u/1MMaTv8jxh6e62nwIZRO9Mc8Fn9om7Nu8Xw4r9jHWjnePoKeIUbWVmm3fW/NNGSrWin3dJZ+/UrYedznGHwRqle7V+7Ncb2UuWmjN97Ido/aWo1n/+i+7J/iS4P/N8TSt6LyayzyPjfe7q3WrNZ381yJ6FWVN5RXu7eFxDRJY8Px/3g7ECp7N7V+0Urv78cpLrz8y2NyElJZR8dUpypycJcoAA6OAAAAAAAAAAAAAAAAAAAAAAc67W7R3qlWzyg1TX+ld7z3pP3I6FWqKMXJ6RTb8Ers4f9rlOk5vWdSpN9HJtv5levLCwaHT6eqbl4KHG17y1yXq+J4owv0PtVLJHuKy+sjNe59VTJmxdn+1qKLyXHjxNypbIhFaZLnZ+8r+x+GSe/wCH0iR2m2soUpRg+88rrhzLMYqMcsrVqs6lXRHgp9qbRjd7uiy8bEKjtBvV+ZVYqtHJO7TtfhnxPlCWRC5ZNCNJKJseHx6fHMt8DiE/M0hYhJXv+qWd/kbVsTY2MrWlCk4wsrSm1BPwu7v3HUU5bJEFfRBZk0l87F24r0IeL/bx4k6XZ/GJXcFLpGcX6O1zW9rYicZ7sk4uOqaale2rTPZJrlFahKNR+ySf2ZlxE0vToRVVd5W56kSviXe+XnnqmvA84WWuZE+C/GPks61SLjvXftO73eElknL4s8yxG8o8bOWduDefiQ4yXXTI904u0vHT4kGnGx7oWC0oyVszKotu61jw6cSJhJXSXLzuTMM7NW19Dl7EEi27N410cRF/gqd1/wCrT1sdJOVYfDt5LJwe9H4nTsFV3oRlzS95p2M9nE+d6vBa1Nfb9DOAC+Y4AAAAAAAAAAAAAAAAAAAABTds6+5gcVJa+xqJeMouK+JxDA4juOnwa1+Pqdn/AKgRb2dibfk/5I4OqnqyhdvfHwbPTV7H9/0PdaXeT8T3Tzulq7fq2RZSzfQjLEPfWenzKdPnc+gp7o37BYpQp7sL3/E+X7ts1jGYly1fExy2juxaze98XqQHiF6EtSeUdUaeltmLFVW5eBJo1bpJ+JXwle7erf8AJabJw29UimsspP8AtWefjkvM4x2LepYNk7KbNSrUZVFeUpwtF6KO8rNrizpW08Oq86bjVsqFWM5wcbxlaSTT65SS4d59DSNiu+Ko/wB6+bNu2fLOr1qQ9a8kaVssRZ8v1797BfH5keWxZOm0nSUY4d0rptLec4VU/urdUUsrt6qyjnex2vhMLjoyg6lN1IaTjKLnTbva+ej3ZZP8r5GPfthqr/yx9aNNGrdj5f4nFvj7bCR99OvP/wBhPJJrDMSnOUJKUXho1Xa2FnRm6VRWnB2fXimujVn5mPDNu50Tt/2dqYpRrUrOrTTThknUhqrP8yzsuN2c5w83dq1msmtLNZO6fEzK1PRsfZ2N2rimpd+6+STh3n5ljhlZ34Ph1K6ln7y0wqzV/rkU6hdnwfMLlNpE6ku99aoiN2qLL6dv3JTvveFn7yJkEty3wmUk+eXzXzN27PzvTtyZpVHReKNw7PvJl2xl7zA6kswyXAANcwgAAAAAAAAAAAAAAAAAAAACq7U0d/B4iPOlU9It/I/OknofpvFUt+Eo/mjJe9NH5qx1F05yhJZp2fvKN2t0zX6ZLZojzla75+ZD3bttmebsmYt9a+8qYN6EsCUmeHN2eeuvkeJV88tOXX6yPEZ3OtJYjMk046eH1cvOzCTqz3na0Msv8y/Qo98mbExSVaKf4k4+/NeqS8zyH1EvJ0Hs1FfaqVndbzf+yRdLakae8mpSUpRanFJwe5VlN2bab4rTWLKPss/8TDopv/ZIzYt2pU1z3378W18KhpW/0nzXX/4iK/l/Nl3LaEfs8l3u84pPddpNbkN1PjK8Wra3yKfsjRcatfesnUrYeazVrUqNOnNN6KW9fuvO2dsyVH/oYGP58XB+6Var/wATDsF70d78+Ioy/wDKnT/+CcwzeVLPLQ5d2yglj61la6g+V24Ru/ebztvblDCQ36srX+7BZzm+UV89Ec22ntN4mrOs1ZztaOtkklH0RUvJLTjubXRaU/UdTG2Mf1yjDhNV4llSnZkLDxtryJcM2ZM9z6ZsmqMd6HPiT1G7XVfwVts4X4tfoXFPh0ZAytUeMEzCx7qubV2eWprGFi2kbbsSNk/BF2yT9Qw+oS9jLQAG0YYAAAAAAAAAAAAAAAAAAAAAOHf1J2X7LETkllPPzudxNM/qFsn2lPeSzS9SvcxzHPguWNTRUx5OF19CPSqZ3yyvroWO0sO4Saat+5U/v5lFLKPpY8Himm21z+OXE9RayS8+N2tGeXDJuz43eVvALK3U7ZLHc+05PPoFLPLXJp8VbkfVJu+nwPsaeZ53Jo5aOi/0+xftqyX49ypddd1q/hmbRj9h1VSp3cFuRtJudld16M9X/bL0OQbOxNWjONSjNwnHSS9ejT5PU3yP9QZVKXs8Vh41E7XlTqSpt2aa7tnbTmWqNWMVhmP1azrV6iqQWdsf7/U2SGAm44BLdl9nq79XdlFpWw9eGWeffmiLs2hLCYanLEJQVP2Tm7xecFUVlZ95u8LJa3Nfo9t4Ut77PhpJztd1KrcVu3UbRSySTtZNKyRQ7V2tXxMlKtLet92KyhD+2PPq7vqSTuIrjdlG36TWnL9p7V/kwdptqTxVd1pKyeUI67sF91Prq31ZJprJW1sl/JBhTvJeZYwWT0yS+upnzbe7PqIRjCKjHZImRV46k/DwyS8iHg1dZ/XAssNFp/IqTPZPYyzVtzLj/BbYVJ2K+FPOPm/NFrho2iRlSs9ibgo91dc/U27ZULR8TWtm0dPI23DQtFI0bGHuyfP9Qn2MoANQywAAAAAAAAAAAAAAAAAAAAAQ9q0N+m0TAzxrKwexeHk4p2u2NxS8ehoWKwtmd57SbO1yy+KObbU2Sm3YzpQ0s+ktLjVHBodWk8z0l3Unfi1ktXbXkX1XBW1SfTPwMX2NOzS0BejIq6VHu2zvfLkSKdJ28P4LH2C5H2VE5JlLYiww+ZklCysS4WV8loY6h4iTJhjSMnssvrMzUuD+sjLUS+AbPEzHQokqirK+juY6NNk7dyI5M6PeGyWS8vAscNDes9LckQqELlnQso+RBM5kZsKt6d+Ss/PUu6VOyRXbLhk5cy3w8btdCNLLKFxPf7FvsqjdpGwlfsqjaN3x08CwNu1hpgfNXM9UwACyVwAAAAAAAAAAAAAAAAAAAAAfGfTzMAibQoKcbceH6HPNs4Bxk8jo1SRSbawiqK6+8vUr1oat0XbWtoeHwcsxVDPTLQhzpdPM2PaGHs3l0ZT4ikVGb9OWSvnC1+Z5jHK/8kidK9ueeRgjTPCzE82PE45+BlcM8zw1bMEuTLShlcyKFzFTmrW4kmks9P5OGdIyUl7unpcyRfeWfUxw0+R6w8rzSXv6EbOi0w1LL68iXGNlzMdN2j1M0IrLoV2yFsscBTsrF3suhvS6cWU+Ai35+iNmwSUUkizb0tTy+DHvKuMruW8JGaLIdORJga0WYckZQASEYAAAAAAAAAAAAAAAAAAAAAPkkfQAQ66KzEsuqtO5W4qgcSJYM1Ta1BSu+PxNXxNC2RuuOwzNex2FZVqQzwadvcOGz4NbrIjTiiwxULPNFfXS1Tv0IGmjXpVoSWzMUmfKkcufwCvdntLI5zgspmKnDP5EyGaueFK2b4I+0JZL61OJSOk0jIlzM+zI5tkTFYmKVrrMU8crWgm/Q4xJrY4nXgluy8jUV7/XiSKE97JaFPhqc56+42LZ2CZ7Cj5KVW6WPaW2z4l7hkQMFhrFvQpl6EcGNVnkk0US6aMVKBISLMEUps+gAkIwAAAAAAAAAAAAAAAAAAAAAAAAYqtK5lABU4nCXKnFbOvwNqlG5gnh0zhxJY1MGhY3Yt+Bre0Oz74I6zUwSI1TZqfAidMsQr4OKYjZdaOjfuIk6OIX8Haquw4vgRZ9n48kROl8FqN58s42sNiHxfuMtPZNWWrk/NnXV2djyMsNgxXA89Jh3SfLZy/CdnnxReYLYNuBvlPY6XAlU9mpcD30n3I3cLsatg9j24F1hsClwLeGCJEMMSRpEMq+SHRw5NpUTNGnY9pEqhgrSqZEYn0AkIwAAAAAAAAAAAAAAAAAAAAAAAAAAAAAAAAAfLAAHzcR89mgAB7ND2aAB7k+7iPu6ADwWPoAAAAAAAAAAAAAAAAAAAAAAB//2Q==">
            <a:hlinkClick r:id="rId14"/>
          </p:cNvPr>
          <p:cNvSpPr>
            <a:spLocks noChangeAspect="1" noChangeArrowheads="1"/>
          </p:cNvSpPr>
          <p:nvPr/>
        </p:nvSpPr>
        <p:spPr bwMode="auto">
          <a:xfrm>
            <a:off x="1524000" y="-2001325"/>
            <a:ext cx="5334000" cy="3552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8" name="Picture 18" descr="https://encrypted-tbn0.gstatic.com/images?q=tbn:ANd9GcRpFX_EjT2F1y_Y4MClo26eN-Z7jhQGq1j5jZzmwCH-o7zjVmP6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 l="14667" t="1905" r="20000" b="6667"/>
          <a:stretch>
            <a:fillRect/>
          </a:stretch>
        </p:blipFill>
        <p:spPr bwMode="auto">
          <a:xfrm>
            <a:off x="6248400" y="228600"/>
            <a:ext cx="1447800" cy="15240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E106E7D-58F3-47B3-95A1-1ACFAAFE8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07"/>
    </mc:Choice>
    <mc:Fallback xmlns="">
      <p:transition spd="slow" advTm="10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Layer Ingredients:  ~ 6 inches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1800" y="1295400"/>
            <a:ext cx="5638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Start with the brown stuff.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Add a layer of grass clippings.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Add a shovelful of soil or compost.</a:t>
            </a:r>
          </a:p>
          <a:p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2971800"/>
            <a:ext cx="320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Each layer must be moist. (rain or add)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Repeat each of the layers until the bin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is full.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Use the compost tool to inject air and mix it up. </a:t>
            </a:r>
          </a:p>
          <a:p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25179" t="47168" r="30907"/>
          <a:stretch>
            <a:fillRect/>
          </a:stretch>
        </p:blipFill>
        <p:spPr bwMode="auto">
          <a:xfrm>
            <a:off x="381000" y="28956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9C507C5-37B9-4AC1-9AA5-1F19B724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37"/>
    </mc:Choice>
    <mc:Fallback xmlns="">
      <p:transition spd="slow" advTm="7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Humus is the end result of composti</a:t>
            </a:r>
            <a:r>
              <a:rPr lang="en-US" dirty="0"/>
              <a:t>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905000"/>
            <a:ext cx="396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It can be added to planting beds as: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  Mulch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  Planting mix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  Fertilizer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It can be used to make Compost Tea!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78" name="Picture 2" descr="http://californiaquarryproducts.com/images/Compost_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981200"/>
            <a:ext cx="4267200" cy="3952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AF7F17C-49B4-4C61-9303-2738B6FF8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6"/>
    </mc:Choice>
    <mc:Fallback xmlns="">
      <p:transition spd="slow" advTm="5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3">
                    <a:lumMod val="50000"/>
                  </a:schemeClr>
                </a:solidFill>
              </a:rPr>
              <a:t>It’s Not Coffee – It’s Tea -Compost Tea that is!</a:t>
            </a:r>
          </a:p>
        </p:txBody>
      </p:sp>
      <p:pic>
        <p:nvPicPr>
          <p:cNvPr id="3" name="Picture 2" descr="http://www.finegardening.com/sites/finegardening.com/files/styles/305_x_380/public/images/image-collection/042029017-01_xlg.jpg?itok=5YKCma3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600200"/>
            <a:ext cx="29051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048000" y="3124200"/>
            <a:ext cx="16642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5410200"/>
            <a:ext cx="84582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Well brewed compost tea is rich in microorganisms that are really beneficial to plant growth and plant health.</a:t>
            </a:r>
          </a:p>
        </p:txBody>
      </p:sp>
      <p:pic>
        <p:nvPicPr>
          <p:cNvPr id="29700" name="Picture 4" descr="https://encrypted-tbn0.gstatic.com/images?q=tbn:ANd9GcQf0EN6h5W-piFDtK4CcqFdpQdLdsXSyGZ-HzcHQrOpb0WCGOLvh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4000" r="12000" b="7395"/>
          <a:stretch>
            <a:fillRect/>
          </a:stretch>
        </p:blipFill>
        <p:spPr bwMode="auto">
          <a:xfrm>
            <a:off x="685800" y="1981200"/>
            <a:ext cx="281940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4800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Vitamins for Plants!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D686CD5-98EE-444D-A66D-545CBF6C4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87"/>
    </mc:Choice>
    <mc:Fallback xmlns="">
      <p:transition spd="slow" advTm="7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Compost is ‘Black Gold’!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447800"/>
            <a:ext cx="3810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Making compost  –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Saves lots of waste from going to the landfill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Is good for the environment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Is the best fertilizer for all plants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Is good for the soil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Is good for creatures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Makes healthy plants and healthy gardeners</a:t>
            </a:r>
          </a:p>
        </p:txBody>
      </p:sp>
      <p:pic>
        <p:nvPicPr>
          <p:cNvPr id="1026" name="Picture 2" descr="https://encrypted-tbn3.gstatic.com/images?q=tbn:ANd9GcR5xPqU-nGFNGUB-4PAAXNAHO7-yiqYnX_Iri4lmO3y-1UwPUA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3451">
            <a:off x="4693112" y="4208513"/>
            <a:ext cx="2876550" cy="2057174"/>
          </a:xfrm>
          <a:prstGeom prst="rect">
            <a:avLst/>
          </a:prstGeom>
          <a:noFill/>
        </p:spPr>
      </p:pic>
      <p:pic>
        <p:nvPicPr>
          <p:cNvPr id="1028" name="Picture 4" descr="https://encrypted-tbn3.gstatic.com/images?q=tbn:ANd9GcTHuH1QNJG3FMXyVOWBpnNv7sFa1U92gqLunROBzhzTxuGyCqY-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5555" t="2041" r="5556" b="24490"/>
          <a:stretch>
            <a:fillRect/>
          </a:stretch>
        </p:blipFill>
        <p:spPr bwMode="auto">
          <a:xfrm>
            <a:off x="6553200" y="381000"/>
            <a:ext cx="2286000" cy="1524000"/>
          </a:xfrm>
          <a:prstGeom prst="rect">
            <a:avLst/>
          </a:prstGeom>
          <a:noFill/>
        </p:spPr>
      </p:pic>
      <p:pic>
        <p:nvPicPr>
          <p:cNvPr id="1030" name="Picture 6" descr="https://encrypted-tbn3.gstatic.com/images?q=tbn:ANd9GcTup4enVByYP7lZyoUZCrNJmUcINHI4iwWFlYudNNOtj12mAhINh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524" t="25905" r="952" b="25333"/>
          <a:stretch>
            <a:fillRect/>
          </a:stretch>
        </p:blipFill>
        <p:spPr bwMode="auto">
          <a:xfrm>
            <a:off x="4876800" y="2057400"/>
            <a:ext cx="3505200" cy="1905000"/>
          </a:xfrm>
          <a:prstGeom prst="rect">
            <a:avLst/>
          </a:prstGeom>
          <a:noFill/>
        </p:spPr>
      </p:pic>
      <p:sp>
        <p:nvSpPr>
          <p:cNvPr id="7" name="&quot;No&quot; Symbol 6"/>
          <p:cNvSpPr/>
          <p:nvPr/>
        </p:nvSpPr>
        <p:spPr>
          <a:xfrm>
            <a:off x="6019800" y="2133600"/>
            <a:ext cx="1371600" cy="13716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321945">
            <a:off x="3823724" y="2364871"/>
            <a:ext cx="978408" cy="411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191000" y="44958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28D28A0-067C-4B1E-9450-FB4B5F29A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9"/>
    </mc:Choice>
    <mc:Fallback xmlns="">
      <p:transition spd="slow" advTm="8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compostlog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763000" cy="64008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9D3F971-50ED-4EB0-B28F-6D44E404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3"/>
    </mc:Choice>
    <mc:Fallback xmlns="">
      <p:transition spd="slow" advTm="4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6233AE-2A77-48B9-AAB3-7713CD65E345}"/>
              </a:ext>
            </a:extLst>
          </p:cNvPr>
          <p:cNvSpPr txBox="1"/>
          <p:nvPr/>
        </p:nvSpPr>
        <p:spPr>
          <a:xfrm>
            <a:off x="457200" y="381000"/>
            <a:ext cx="7848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5400" dirty="0"/>
              <a:t>Making Compost is important for our gardens but:</a:t>
            </a:r>
          </a:p>
          <a:p>
            <a:endParaRPr lang="en-US" sz="5400" dirty="0"/>
          </a:p>
          <a:p>
            <a:r>
              <a:rPr lang="en-US" sz="5400" dirty="0"/>
              <a:t>Making it safely is even more important!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37A5F59-BD23-4927-BE82-85F455F39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4"/>
    </mc:Choice>
    <mc:Fallback xmlns="">
      <p:transition spd="slow" advTm="10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895600" cy="4343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Be aware of people working around you!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rmAutofit/>
          </a:bodyPr>
          <a:lstStyle/>
          <a:p>
            <a:r>
              <a:rPr lang="en-US" b="1" dirty="0"/>
              <a:t>Safety in the Garden- The Compost Area</a:t>
            </a:r>
          </a:p>
        </p:txBody>
      </p:sp>
      <p:pic>
        <p:nvPicPr>
          <p:cNvPr id="5" name="Picture 4" descr="DSC07869.JPG"/>
          <p:cNvPicPr>
            <a:picLocks noChangeAspect="1"/>
          </p:cNvPicPr>
          <p:nvPr/>
        </p:nvPicPr>
        <p:blipFill>
          <a:blip r:embed="rId4" cstate="print"/>
          <a:srcRect t="17500" r="13333" b="5000"/>
          <a:stretch>
            <a:fillRect/>
          </a:stretch>
        </p:blipFill>
        <p:spPr>
          <a:xfrm>
            <a:off x="457200" y="3810000"/>
            <a:ext cx="3962400" cy="2438400"/>
          </a:xfrm>
          <a:prstGeom prst="rect">
            <a:avLst/>
          </a:prstGeom>
        </p:spPr>
      </p:pic>
      <p:pic>
        <p:nvPicPr>
          <p:cNvPr id="6" name="Picture 5" descr="DSC08094.JPG"/>
          <p:cNvPicPr>
            <a:picLocks noChangeAspect="1"/>
          </p:cNvPicPr>
          <p:nvPr/>
        </p:nvPicPr>
        <p:blipFill>
          <a:blip r:embed="rId5" cstate="print"/>
          <a:srcRect l="9167" t="8750" r="21666" b="5000"/>
          <a:stretch>
            <a:fillRect/>
          </a:stretch>
        </p:blipFill>
        <p:spPr>
          <a:xfrm>
            <a:off x="4343400" y="1981200"/>
            <a:ext cx="4267200" cy="2895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EBF6FA8-E651-4A04-BC27-A6A76E283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0"/>
    </mc:Choice>
    <mc:Fallback xmlns="">
      <p:transition spd="slow" advTm="2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Use Tools Properly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76800" y="1524000"/>
            <a:ext cx="3810000" cy="457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Keep fingers away from sharp blades</a:t>
            </a:r>
          </a:p>
          <a:p>
            <a:r>
              <a:rPr lang="en-US" sz="3200" dirty="0">
                <a:solidFill>
                  <a:srgbClr val="FFFF00"/>
                </a:solidFill>
              </a:rPr>
              <a:t>Wear gloves</a:t>
            </a:r>
          </a:p>
        </p:txBody>
      </p:sp>
      <p:pic>
        <p:nvPicPr>
          <p:cNvPr id="6" name="Content Placeholder 3" descr="DSC08156.JPG"/>
          <p:cNvPicPr>
            <a:picLocks noChangeAspect="1"/>
          </p:cNvPicPr>
          <p:nvPr/>
        </p:nvPicPr>
        <p:blipFill>
          <a:blip r:embed="rId4" cstate="print"/>
          <a:srcRect l="48276" t="15517" r="25627" b="29894"/>
          <a:stretch>
            <a:fillRect/>
          </a:stretch>
        </p:blipFill>
        <p:spPr>
          <a:xfrm>
            <a:off x="990600" y="1600200"/>
            <a:ext cx="3276600" cy="472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F25A28F-BBBE-4FD2-8D00-1163BDE80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8"/>
    </mc:Choice>
    <mc:Fallback xmlns="">
      <p:transition spd="slow" advTm="2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0"/>
            <a:ext cx="3962400" cy="4572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Fire ants in compost pile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Don’t disturb them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Tell an adult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other critters in the compost will hurt you, so please do not scream when you find a decomposer there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Look Out for Potential Problems</a:t>
            </a:r>
          </a:p>
        </p:txBody>
      </p:sp>
      <p:pic>
        <p:nvPicPr>
          <p:cNvPr id="2050" name="Picture 2" descr="Related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676400"/>
            <a:ext cx="3857625" cy="4305301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ED7CDF3-CDDF-468B-A7CB-372CADA23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7"/>
    </mc:Choice>
    <mc:Fallback xmlns="">
      <p:transition spd="slow" advTm="2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2F3264-BE8E-488A-82B3-E74A0E8749B9}"/>
              </a:ext>
            </a:extLst>
          </p:cNvPr>
          <p:cNvSpPr txBox="1"/>
          <p:nvPr/>
        </p:nvSpPr>
        <p:spPr>
          <a:xfrm>
            <a:off x="685800" y="685800"/>
            <a:ext cx="75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Enjoy yourself in the gardens and compost areas this year and please be safe!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A5C123C-A7BF-4F04-9A3F-DEB86B198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0"/>
    </mc:Choice>
    <mc:Fallback xmlns="">
      <p:transition spd="slow" advTm="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200400"/>
            <a:ext cx="8305800" cy="1371600"/>
          </a:xfrm>
        </p:spPr>
        <p:txBody>
          <a:bodyPr/>
          <a:lstStyle/>
          <a:p>
            <a:r>
              <a:rPr lang="en-US" sz="6000" b="1" dirty="0"/>
              <a:t>Composting is EZ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8305800" cy="838200"/>
          </a:xfrm>
        </p:spPr>
        <p:txBody>
          <a:bodyPr/>
          <a:lstStyle/>
          <a:p>
            <a:r>
              <a:rPr lang="en-US" sz="3600" dirty="0"/>
              <a:t>How we compost at the Oak Forest Gardens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6858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11D9E241-507E-48EA-8C2B-586EBEF88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9"/>
    </mc:Choice>
    <mc:Fallback xmlns="">
      <p:transition spd="slow" advTm="5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14400"/>
            <a:ext cx="5791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Composting is fun!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It's also easy.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Let's learn about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how we make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compost and how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we use it to grow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beautiful gardens.</a:t>
            </a:r>
          </a:p>
        </p:txBody>
      </p:sp>
      <p:pic>
        <p:nvPicPr>
          <p:cNvPr id="5" name="Picture 4" descr="Annex gard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990600"/>
            <a:ext cx="4267200" cy="43352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3FE1EC6-9FE8-45D9-BA22-26A1A2575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87"/>
    </mc:Choice>
    <mc:Fallback xmlns="">
      <p:transition spd="slow" advTm="9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Forest Floor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800600" y="1676400"/>
            <a:ext cx="381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Nature recycles leaves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and plants.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 a forest, leaves fall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forming mulch that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protects the soil.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Over time they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decompose  into nutrients that feed plants in the forest.</a:t>
            </a:r>
          </a:p>
        </p:txBody>
      </p:sp>
      <p:pic>
        <p:nvPicPr>
          <p:cNvPr id="4" name="Picture 3" descr="fall color at OF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24000"/>
            <a:ext cx="4343400" cy="43434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277A908-9615-4E4D-8725-FCB08E78F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7"/>
    </mc:Choice>
    <mc:Fallback xmlns="">
      <p:transition spd="slow" advTm="6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Composting in Place</a:t>
            </a:r>
          </a:p>
        </p:txBody>
      </p:sp>
      <p:pic>
        <p:nvPicPr>
          <p:cNvPr id="1026" name="Picture 2" descr="C:\Documents and Settings\Owner\My Documents\Hal\Oak Forest\Pictures\the leaf recycler.JPG"/>
          <p:cNvPicPr>
            <a:picLocks noChangeAspect="1" noChangeArrowheads="1"/>
          </p:cNvPicPr>
          <p:nvPr/>
        </p:nvPicPr>
        <p:blipFill>
          <a:blip r:embed="rId4" cstate="print"/>
          <a:srcRect t="10909" r="5405"/>
          <a:stretch>
            <a:fillRect/>
          </a:stretch>
        </p:blipFill>
        <p:spPr bwMode="auto">
          <a:xfrm>
            <a:off x="3352800" y="1905000"/>
            <a:ext cx="5334000" cy="3733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1676400"/>
            <a:ext cx="274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Leaves layered on ground will eventually compost in place.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Will become part of soil over time.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This is nutrition for trees  and part of the natural nitrogen cycle.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2B894E4-B0FB-471B-93F2-8A52953E3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7"/>
    </mc:Choice>
    <mc:Fallback xmlns="">
      <p:transition spd="slow" advTm="5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Composting in Bins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6764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Everything  organic eventually composts.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The bins speed up the process .  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  help it along we cut everything into tiny pieces.  </a:t>
            </a:r>
          </a:p>
        </p:txBody>
      </p:sp>
      <p:pic>
        <p:nvPicPr>
          <p:cNvPr id="2050" name="Picture 2" descr="C:\Documents and Settings\Owner\My Documents\Hal\Oak Forest\Pictures\16 - Compost Area.JPG"/>
          <p:cNvPicPr>
            <a:picLocks noChangeAspect="1" noChangeArrowheads="1"/>
          </p:cNvPicPr>
          <p:nvPr/>
        </p:nvPicPr>
        <p:blipFill>
          <a:blip r:embed="rId4" cstate="print"/>
          <a:srcRect t="20879" b="4396"/>
          <a:stretch>
            <a:fillRect/>
          </a:stretch>
        </p:blipFill>
        <p:spPr bwMode="auto">
          <a:xfrm>
            <a:off x="3505200" y="2133600"/>
            <a:ext cx="4648200" cy="30480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017DC3F-4654-49B0-AB6F-4E8EAA6D9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08"/>
    </mc:Choice>
    <mc:Fallback xmlns="">
      <p:transition spd="slow" advTm="8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The Compost Bins</a:t>
            </a:r>
          </a:p>
        </p:txBody>
      </p:sp>
      <p:pic>
        <p:nvPicPr>
          <p:cNvPr id="8" name="Picture 7" descr="16 - Compost Area.JPG"/>
          <p:cNvPicPr>
            <a:picLocks noChangeAspect="1"/>
          </p:cNvPicPr>
          <p:nvPr/>
        </p:nvPicPr>
        <p:blipFill>
          <a:blip r:embed="rId4" cstate="print"/>
          <a:srcRect t="11111"/>
          <a:stretch>
            <a:fillRect/>
          </a:stretch>
        </p:blipFill>
        <p:spPr>
          <a:xfrm>
            <a:off x="685800" y="2971800"/>
            <a:ext cx="5791200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12954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Bin # 1                                Bin # 2                         Bin # 3</a:t>
            </a:r>
          </a:p>
          <a:p>
            <a:r>
              <a:rPr lang="en-US" sz="2000" dirty="0"/>
              <a:t>Raw materials       Partially decomposed     Finished compost</a:t>
            </a:r>
          </a:p>
        </p:txBody>
      </p:sp>
      <p:sp>
        <p:nvSpPr>
          <p:cNvPr id="10" name="Up Arrow 9"/>
          <p:cNvSpPr/>
          <p:nvPr/>
        </p:nvSpPr>
        <p:spPr>
          <a:xfrm rot="9508373">
            <a:off x="1278931" y="2331376"/>
            <a:ext cx="484632" cy="12483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352800" y="2438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1201863">
            <a:off x="5686244" y="2389895"/>
            <a:ext cx="484632" cy="1252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ompost[1].jpg"/>
          <p:cNvPicPr>
            <a:picLocks noChangeAspect="1"/>
          </p:cNvPicPr>
          <p:nvPr/>
        </p:nvPicPr>
        <p:blipFill>
          <a:blip r:embed="rId5" cstate="print"/>
          <a:srcRect l="28064" t="8348" r="12761" b="21121"/>
          <a:stretch>
            <a:fillRect/>
          </a:stretch>
        </p:blipFill>
        <p:spPr>
          <a:xfrm>
            <a:off x="6629400" y="3581400"/>
            <a:ext cx="2057400" cy="167640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19786927">
            <a:off x="6629210" y="2316824"/>
            <a:ext cx="484632" cy="1341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FC75A97-EB53-41E0-8114-DF38DAEFB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4"/>
    </mc:Choice>
    <mc:Fallback xmlns="">
      <p:transition spd="slow" advTm="9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bin compost system</a:t>
            </a:r>
          </a:p>
        </p:txBody>
      </p:sp>
      <p:pic>
        <p:nvPicPr>
          <p:cNvPr id="8" name="Content Placeholder 7" descr="compost bins 5-9-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2643981"/>
            <a:ext cx="4038600" cy="302895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Green matter = nitrogen</a:t>
            </a:r>
          </a:p>
          <a:p>
            <a:r>
              <a:rPr lang="en-US" dirty="0"/>
              <a:t>Brown matter = carbon</a:t>
            </a:r>
          </a:p>
          <a:p>
            <a:r>
              <a:rPr lang="en-US" dirty="0"/>
              <a:t>Water</a:t>
            </a:r>
          </a:p>
          <a:p>
            <a:r>
              <a:rPr lang="en-US" dirty="0"/>
              <a:t>Air</a:t>
            </a:r>
          </a:p>
          <a:p>
            <a:r>
              <a:rPr lang="en-US" dirty="0"/>
              <a:t>Microbes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Compost happens!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Five necessary ingredients for success…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616015E-3A86-4A67-B90C-7B582A00F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7"/>
    </mc:Choice>
    <mc:Fallback xmlns="">
      <p:transition spd="slow" advTm="6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3469</TotalTime>
  <Words>642</Words>
  <Application>Microsoft Office PowerPoint</Application>
  <PresentationFormat>On-screen Show (4:3)</PresentationFormat>
  <Paragraphs>120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Paper</vt:lpstr>
      <vt:lpstr>Mr. Opperman</vt:lpstr>
      <vt:lpstr>PowerPoint Presentation</vt:lpstr>
      <vt:lpstr>Composting is EZ</vt:lpstr>
      <vt:lpstr>PowerPoint Presentation</vt:lpstr>
      <vt:lpstr>The Forest Floor</vt:lpstr>
      <vt:lpstr>Composting in Place</vt:lpstr>
      <vt:lpstr>Composting in Bins</vt:lpstr>
      <vt:lpstr>The Compost Bins</vt:lpstr>
      <vt:lpstr>Compost happens!</vt:lpstr>
      <vt:lpstr>Compost Recipe</vt:lpstr>
      <vt:lpstr>           Microorganisms  Work Hard</vt:lpstr>
      <vt:lpstr>Other Decomposers</vt:lpstr>
      <vt:lpstr>Extraordinary Decomposers</vt:lpstr>
      <vt:lpstr>PowerPoint Presentation</vt:lpstr>
      <vt:lpstr>Not in OUR Compost:</vt:lpstr>
      <vt:lpstr>Layer Ingredients:  ~ 6 inches</vt:lpstr>
      <vt:lpstr>Humus is the end result of composting</vt:lpstr>
      <vt:lpstr>It’s Not Coffee – It’s Tea -Compost Tea that is!</vt:lpstr>
      <vt:lpstr>Compost is ‘Black Gold’!</vt:lpstr>
      <vt:lpstr>PowerPoint Presentation</vt:lpstr>
      <vt:lpstr>Safety in the Garden- The Compost Area</vt:lpstr>
      <vt:lpstr>Use Tools Properly</vt:lpstr>
      <vt:lpstr>Look Out for Potential Problems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Composting is EZ</dc:title>
  <dc:creator>H F Opperman</dc:creator>
  <cp:lastModifiedBy>langr1dc</cp:lastModifiedBy>
  <cp:revision>69</cp:revision>
  <dcterms:created xsi:type="dcterms:W3CDTF">2013-09-28T01:52:07Z</dcterms:created>
  <dcterms:modified xsi:type="dcterms:W3CDTF">2020-08-18T17:52:43Z</dcterms:modified>
</cp:coreProperties>
</file>