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303" r:id="rId3"/>
    <p:sldId id="257" r:id="rId4"/>
    <p:sldId id="259" r:id="rId5"/>
    <p:sldId id="258" r:id="rId6"/>
    <p:sldId id="266" r:id="rId7"/>
    <p:sldId id="261" r:id="rId8"/>
    <p:sldId id="260" r:id="rId9"/>
    <p:sldId id="262" r:id="rId10"/>
    <p:sldId id="275" r:id="rId11"/>
    <p:sldId id="263" r:id="rId12"/>
    <p:sldId id="274" r:id="rId13"/>
    <p:sldId id="264" r:id="rId14"/>
    <p:sldId id="273" r:id="rId15"/>
    <p:sldId id="265" r:id="rId16"/>
    <p:sldId id="272" r:id="rId17"/>
    <p:sldId id="270" r:id="rId18"/>
    <p:sldId id="295" r:id="rId19"/>
    <p:sldId id="283" r:id="rId20"/>
    <p:sldId id="289" r:id="rId21"/>
    <p:sldId id="290" r:id="rId22"/>
    <p:sldId id="292" r:id="rId23"/>
    <p:sldId id="293" r:id="rId24"/>
    <p:sldId id="294" r:id="rId25"/>
    <p:sldId id="297" r:id="rId26"/>
    <p:sldId id="284" r:id="rId27"/>
    <p:sldId id="285" r:id="rId28"/>
    <p:sldId id="286" r:id="rId29"/>
    <p:sldId id="287" r:id="rId30"/>
    <p:sldId id="299" r:id="rId31"/>
    <p:sldId id="300" r:id="rId32"/>
    <p:sldId id="301" r:id="rId33"/>
    <p:sldId id="298" r:id="rId34"/>
    <p:sldId id="30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369845-E758-4430-A20A-A9490E96357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32941DB-CB61-4829-85C1-55ED031527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http://pathwaytopca.org/insects/mouthparts.gif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://www.accabasements.com/core/images/pest-control/common-pests/lady-beetles/ladybug-lg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9.jpeg"/><Relationship Id="rId11" Type="http://schemas.openxmlformats.org/officeDocument/2006/relationships/image" Target="../media/image4.png"/><Relationship Id="rId5" Type="http://schemas.openxmlformats.org/officeDocument/2006/relationships/hyperlink" Target="http://www.google.com/url?sa=i&amp;rct=j&amp;q=&amp;esrc=s&amp;source=images&amp;cd=&amp;cad=rja&amp;uact=8&amp;ved=0CAcQjRw&amp;url=http://bugguide.net/node/view/30321&amp;ei=b_siVdOMA4eLsAWshIH4Ag&amp;psig=AFQjCNH8Vo3BTgKBc0VSwWP7HHgVl0xCWQ&amp;ust=1428442305766653" TargetMode="External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7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s://www.google.com/url?sa=i&amp;rct=j&amp;q=&amp;esrc=s&amp;source=images&amp;cd=&amp;cad=rja&amp;uact=8&amp;ved=0ahUKEwjZlcKRg4zMAhWFRiYKHVCnANoQjRwIBw&amp;url=http://www.welcomewildlife.com/all-about-dragonflies-and-damselflies/&amp;psig=AFQjCNEwdcYOBRqQDjJ-5EZQIHvcsOExmw&amp;ust=1460649547729390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virginianaturals.files.wordpress.com/2012/09/img_9351.jpg" TargetMode="External"/><Relationship Id="rId5" Type="http://schemas.openxmlformats.org/officeDocument/2006/relationships/image" Target="../media/image62.jpeg"/><Relationship Id="rId4" Type="http://schemas.openxmlformats.org/officeDocument/2006/relationships/hyperlink" Target="http://upload.wikimedia.org/wikipedia/commons/2/22/Praying_mantis_india.jpg" TargetMode="Externa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6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1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8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oogle.com/url?sa=i&amp;rct=j&amp;q=&amp;esrc=s&amp;source=images&amp;cd=&amp;cad=rja&amp;uact=8&amp;ved=0ahUKEwjcwMfcqebXAhVEw4MKHU59CxEQjRwIBw&amp;url=https://naturespoisons.com/2014/06/17/puss-moth-caterpillar-its-cute-furry-and-venomous/&amp;psig=AOvVaw2-8DGg1Cq2wJ2oIYy6uhM6&amp;ust=1512132221665275" TargetMode="Externa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92.png"/><Relationship Id="rId11" Type="http://schemas.openxmlformats.org/officeDocument/2006/relationships/image" Target="../media/image4.png"/><Relationship Id="rId5" Type="http://schemas.openxmlformats.org/officeDocument/2006/relationships/image" Target="../media/image91.jpeg"/><Relationship Id="rId10" Type="http://schemas.openxmlformats.org/officeDocument/2006/relationships/image" Target="../media/image94.jpeg"/><Relationship Id="rId4" Type="http://schemas.openxmlformats.org/officeDocument/2006/relationships/hyperlink" Target="https://www.google.com/url?sa=i&amp;rct=j&amp;q=&amp;esrc=s&amp;source=images&amp;cd=&amp;cad=rja&amp;uact=8&amp;ved=0ahUKEwjT1v2cp-bXAhWIxYMKHfN7DyoQjRwIBw&amp;url=https://en.wikipedia.org/wiki/Flannel_moth&amp;psig=AOvVaw2o5W25N9III_30-NE2Ozrj&amp;ust=1512131503201288" TargetMode="External"/><Relationship Id="rId9" Type="http://schemas.openxmlformats.org/officeDocument/2006/relationships/hyperlink" Target="https://www.google.com/url?sa=i&amp;rct=j&amp;q=&amp;esrc=s&amp;source=images&amp;cd=&amp;cad=rja&amp;uact=8&amp;ved=0ahUKEwjlzLL8qubXAhVM4oMKHfBhCpAQjRwIBw&amp;url=https://citybugs.tamu.edu/factsheets/biting-stinging/others/ent-3010/&amp;psig=AOvVaw2-8DGg1Cq2wJ2oIYy6uhM6&amp;ust=151213222166527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the signs – follow the clues</a:t>
            </a:r>
          </a:p>
        </p:txBody>
      </p:sp>
      <p:pic>
        <p:nvPicPr>
          <p:cNvPr id="4" name="Content Placeholder 3" descr="magnifying-glass with gir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81200" y="1600200"/>
            <a:ext cx="4800600" cy="4648200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04A2B1CB-6182-4D29-863D-736E989D6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4"/>
    </mc:Choice>
    <mc:Fallback xmlns="">
      <p:transition spd="slow" advTm="3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Caterpillars</a:t>
            </a:r>
          </a:p>
        </p:txBody>
      </p:sp>
      <p:pic>
        <p:nvPicPr>
          <p:cNvPr id="4" name="Content Placeholder 3" descr="cabbage looper larv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3400" y="1524000"/>
            <a:ext cx="2971800" cy="2362200"/>
          </a:xfr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C3AFF72-DC5B-4C35-A1B0-4431CAB7F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0" b="4887"/>
          <a:stretch/>
        </p:blipFill>
        <p:spPr bwMode="auto">
          <a:xfrm>
            <a:off x="228600" y="4087368"/>
            <a:ext cx="33909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A1AE0987-3B18-4621-AFAE-00882C6BC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56830"/>
            <a:ext cx="4953000" cy="452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09"/>
    </mc:Choice>
    <mc:Fallback xmlns="">
      <p:transition spd="slow" advTm="6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did this?</a:t>
            </a:r>
          </a:p>
        </p:txBody>
      </p:sp>
      <p:pic>
        <p:nvPicPr>
          <p:cNvPr id="4" name="Content Placeholder 3" descr="skeletonized leave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05400" y="1524000"/>
            <a:ext cx="2819400" cy="3429000"/>
          </a:xfrm>
        </p:spPr>
      </p:pic>
      <p:pic>
        <p:nvPicPr>
          <p:cNvPr id="6" name="Picture 5" descr="skelotinized leaf on oak.jpg"/>
          <p:cNvPicPr>
            <a:picLocks noChangeAspect="1"/>
          </p:cNvPicPr>
          <p:nvPr/>
        </p:nvPicPr>
        <p:blipFill>
          <a:blip r:embed="rId5" cstate="print"/>
          <a:srcRect l="36950" r="1466" b="32773"/>
          <a:stretch>
            <a:fillRect/>
          </a:stretch>
        </p:blipFill>
        <p:spPr>
          <a:xfrm>
            <a:off x="1371600" y="1981200"/>
            <a:ext cx="35052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181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Skeletonized</a:t>
            </a:r>
            <a:r>
              <a:rPr lang="en-US" sz="2800" dirty="0"/>
              <a:t> Leaf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56E8D07C-B041-4AB5-9A81-6413551A2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6"/>
    </mc:Choice>
    <mc:Fallback xmlns="">
      <p:transition spd="slow" advTm="28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Caterpillars and beetles</a:t>
            </a:r>
          </a:p>
        </p:txBody>
      </p:sp>
      <p:pic>
        <p:nvPicPr>
          <p:cNvPr id="11266" name="Picture 2" descr="http://4.bp.blogspot.com/-LPbxfOwl640/UbUOxe4m9_I/AAAAAAAAGEs/ZwoOxUUIh6w/s1600/IMG_9286.JPG"/>
          <p:cNvPicPr>
            <a:picLocks noChangeAspect="1" noChangeArrowheads="1"/>
          </p:cNvPicPr>
          <p:nvPr/>
        </p:nvPicPr>
        <p:blipFill>
          <a:blip r:embed="rId4" cstate="print"/>
          <a:srcRect t="1481" r="26914"/>
          <a:stretch>
            <a:fillRect/>
          </a:stretch>
        </p:blipFill>
        <p:spPr bwMode="auto">
          <a:xfrm>
            <a:off x="381000" y="1333500"/>
            <a:ext cx="4800600" cy="4191000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D5DD876D-8DEE-4956-ABC6-654000CC4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6296" r="13333" b="6998"/>
          <a:stretch/>
        </p:blipFill>
        <p:spPr bwMode="auto">
          <a:xfrm>
            <a:off x="5580888" y="1295400"/>
            <a:ext cx="3200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content.smartgardener.com/data/images/812/files/big_Mexican%20bean%201235113-THUMB.jpg">
            <a:extLst>
              <a:ext uri="{FF2B5EF4-FFF2-40B4-BE49-F238E27FC236}">
                <a16:creationId xmlns="" xmlns:a16="http://schemas.microsoft.com/office/drawing/2014/main" id="{E765ED55-45D9-4B92-A34D-910E28A2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6452"/>
          <a:stretch>
            <a:fillRect/>
          </a:stretch>
        </p:blipFill>
        <p:spPr bwMode="auto">
          <a:xfrm>
            <a:off x="6477000" y="3619500"/>
            <a:ext cx="2514600" cy="22098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3CCB0B-BB0B-4BE7-A79E-97638E17365D}"/>
              </a:ext>
            </a:extLst>
          </p:cNvPr>
          <p:cNvSpPr txBox="1"/>
          <p:nvPr/>
        </p:nvSpPr>
        <p:spPr>
          <a:xfrm>
            <a:off x="533400" y="6096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Oak Sawfly Larvae – (one cool dude)                                       Mexican Bean Beetle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="" xmlns:a16="http://schemas.microsoft.com/office/drawing/2014/main" id="{0FF91F0F-A7A2-4586-87D6-D192450D29CE}"/>
              </a:ext>
            </a:extLst>
          </p:cNvPr>
          <p:cNvSpPr/>
          <p:nvPr/>
        </p:nvSpPr>
        <p:spPr>
          <a:xfrm rot="18856425">
            <a:off x="3027799" y="5210729"/>
            <a:ext cx="152400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5C532612-65F3-48CE-8BEC-1331637B1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60"/>
    </mc:Choice>
    <mc:Fallback xmlns="">
      <p:transition spd="slow" advTm="10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Who did this?</a:t>
            </a:r>
          </a:p>
        </p:txBody>
      </p:sp>
      <p:pic>
        <p:nvPicPr>
          <p:cNvPr id="4" name="Content Placeholder 3" descr="Stink_bug_damage_peppe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67513" y="2057400"/>
            <a:ext cx="3733800" cy="3352800"/>
          </a:xfrm>
        </p:spPr>
      </p:pic>
      <p:pic>
        <p:nvPicPr>
          <p:cNvPr id="5" name="Picture 4" descr="stinkbug damage on tomato.jpg"/>
          <p:cNvPicPr>
            <a:picLocks noChangeAspect="1"/>
          </p:cNvPicPr>
          <p:nvPr/>
        </p:nvPicPr>
        <p:blipFill>
          <a:blip r:embed="rId5" cstate="print"/>
          <a:srcRect l="13200" r="18000"/>
          <a:stretch>
            <a:fillRect/>
          </a:stretch>
        </p:blipFill>
        <p:spPr>
          <a:xfrm>
            <a:off x="4572000" y="1676400"/>
            <a:ext cx="3886200" cy="430053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D889839D-EAE6-4831-AAE5-F203FD5A7D1B}"/>
              </a:ext>
            </a:extLst>
          </p:cNvPr>
          <p:cNvSpPr/>
          <p:nvPr/>
        </p:nvSpPr>
        <p:spPr>
          <a:xfrm rot="20090604" flipH="1">
            <a:off x="2450190" y="1114763"/>
            <a:ext cx="264376" cy="2624025"/>
          </a:xfrm>
          <a:prstGeom prst="downArrow">
            <a:avLst>
              <a:gd name="adj1" fmla="val 338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="" xmlns:a16="http://schemas.microsoft.com/office/drawing/2014/main" id="{EBB77B28-4D64-47EB-ACE8-5164A494F797}"/>
              </a:ext>
            </a:extLst>
          </p:cNvPr>
          <p:cNvSpPr/>
          <p:nvPr/>
        </p:nvSpPr>
        <p:spPr>
          <a:xfrm rot="18425103">
            <a:off x="4495237" y="624896"/>
            <a:ext cx="202053" cy="2648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C2D2E43-2515-4588-8824-01678D841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"/>
    </mc:Choice>
    <mc:Fallback xmlns="">
      <p:transition spd="slow" advTm="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Stink Bugs</a:t>
            </a:r>
          </a:p>
        </p:txBody>
      </p:sp>
      <p:pic>
        <p:nvPicPr>
          <p:cNvPr id="4" name="Content Placeholder 3" descr="stinkbug brow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2556" r="10314"/>
          <a:stretch>
            <a:fillRect/>
          </a:stretch>
        </p:blipFill>
        <p:spPr>
          <a:xfrm>
            <a:off x="723900" y="1828800"/>
            <a:ext cx="3276600" cy="4162425"/>
          </a:xfrm>
        </p:spPr>
      </p:pic>
      <p:pic>
        <p:nvPicPr>
          <p:cNvPr id="5" name="Picture 4" descr="stink-bug green.jpg"/>
          <p:cNvPicPr>
            <a:picLocks noChangeAspect="1"/>
          </p:cNvPicPr>
          <p:nvPr/>
        </p:nvPicPr>
        <p:blipFill>
          <a:blip r:embed="rId5" cstate="print"/>
          <a:srcRect l="6291" t="6627" r="8940" b="10933"/>
          <a:stretch>
            <a:fillRect/>
          </a:stretch>
        </p:blipFill>
        <p:spPr>
          <a:xfrm>
            <a:off x="4038600" y="307324"/>
            <a:ext cx="3657600" cy="2743200"/>
          </a:xfrm>
          <a:prstGeom prst="rect">
            <a:avLst/>
          </a:prstGeom>
        </p:spPr>
      </p:pic>
      <p:pic>
        <p:nvPicPr>
          <p:cNvPr id="6" name="Picture 5" descr="leaf-foot bug close-up.jpg"/>
          <p:cNvPicPr>
            <a:picLocks noChangeAspect="1"/>
          </p:cNvPicPr>
          <p:nvPr/>
        </p:nvPicPr>
        <p:blipFill>
          <a:blip r:embed="rId6" cstate="print"/>
          <a:srcRect l="10000" r="10000"/>
          <a:stretch>
            <a:fillRect/>
          </a:stretch>
        </p:blipFill>
        <p:spPr>
          <a:xfrm>
            <a:off x="5791200" y="3313938"/>
            <a:ext cx="3048000" cy="2876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174BBE-5E3E-45A8-BE95-143DED9D448D}"/>
              </a:ext>
            </a:extLst>
          </p:cNvPr>
          <p:cNvSpPr txBox="1"/>
          <p:nvPr/>
        </p:nvSpPr>
        <p:spPr>
          <a:xfrm>
            <a:off x="914400" y="61722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Brown Stinkbug                                                             Leaf-footed Stinkbug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D5F1FA-48DB-4ABD-9761-C192F1DB9CE2}"/>
              </a:ext>
            </a:extLst>
          </p:cNvPr>
          <p:cNvSpPr txBox="1"/>
          <p:nvPr/>
        </p:nvSpPr>
        <p:spPr>
          <a:xfrm>
            <a:off x="4114800" y="305052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Stinkbug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9D4A0546-503F-4D83-B563-460FDAE6A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22"/>
    </mc:Choice>
    <mc:Fallback xmlns="">
      <p:transition spd="slow" advTm="8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did this?</a:t>
            </a:r>
          </a:p>
        </p:txBody>
      </p:sp>
      <p:pic>
        <p:nvPicPr>
          <p:cNvPr id="4" name="Content Placeholder 3" descr="aphid damage on leaf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11439"/>
          <a:stretch>
            <a:fillRect/>
          </a:stretch>
        </p:blipFill>
        <p:spPr>
          <a:xfrm>
            <a:off x="1752600" y="2133600"/>
            <a:ext cx="5791200" cy="3886199"/>
          </a:xfrm>
        </p:spPr>
      </p:pic>
      <p:sp>
        <p:nvSpPr>
          <p:cNvPr id="3" name="Arrow: Down 2">
            <a:extLst>
              <a:ext uri="{FF2B5EF4-FFF2-40B4-BE49-F238E27FC236}">
                <a16:creationId xmlns="" xmlns:a16="http://schemas.microsoft.com/office/drawing/2014/main" id="{847AF3B4-6BC8-4190-8C42-690D8CA2E6A4}"/>
              </a:ext>
            </a:extLst>
          </p:cNvPr>
          <p:cNvSpPr/>
          <p:nvPr/>
        </p:nvSpPr>
        <p:spPr>
          <a:xfrm rot="18959280">
            <a:off x="3280685" y="745452"/>
            <a:ext cx="188519" cy="4080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B7C909E7-3BE0-47DA-BB42-C06243BF3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5"/>
    </mc:Choice>
    <mc:Fallback xmlns="">
      <p:transition spd="slow" advTm="1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Aphids</a:t>
            </a:r>
          </a:p>
        </p:txBody>
      </p:sp>
      <p:pic>
        <p:nvPicPr>
          <p:cNvPr id="3074" name="Picture 2" descr="The Worst Garden Pests - Bob Vila">
            <a:extLst>
              <a:ext uri="{FF2B5EF4-FFF2-40B4-BE49-F238E27FC236}">
                <a16:creationId xmlns="" xmlns:a16="http://schemas.microsoft.com/office/drawing/2014/main" id="{3C2C6A3C-4444-4FD3-B0FD-67D8FB65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9" r="13333" b="14444"/>
          <a:stretch/>
        </p:blipFill>
        <p:spPr bwMode="auto">
          <a:xfrm>
            <a:off x="3410712" y="3709177"/>
            <a:ext cx="4809744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hid feeding on a leaf - Stock Image - Z295/0206 - Science Photo ...">
            <a:extLst>
              <a:ext uri="{FF2B5EF4-FFF2-40B4-BE49-F238E27FC236}">
                <a16:creationId xmlns="" xmlns:a16="http://schemas.microsoft.com/office/drawing/2014/main" id="{B06D8418-1439-4892-8233-C085BF0106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4038600" cy="323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SO WANTED: Cabbage aphids | UNH Extension">
            <a:extLst>
              <a:ext uri="{FF2B5EF4-FFF2-40B4-BE49-F238E27FC236}">
                <a16:creationId xmlns="" xmlns:a16="http://schemas.microsoft.com/office/drawing/2014/main" id="{9C0EE304-8D85-4A9E-B957-5B358088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" y="1244799"/>
            <a:ext cx="2133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oolly Alder Aphid (Family Aphididae) | Field Station">
            <a:extLst>
              <a:ext uri="{FF2B5EF4-FFF2-40B4-BE49-F238E27FC236}">
                <a16:creationId xmlns="" xmlns:a16="http://schemas.microsoft.com/office/drawing/2014/main" id="{BC9FC538-01F9-4CCB-A4EB-580D1C9B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20000"/>
          <a:stretch/>
        </p:blipFill>
        <p:spPr bwMode="auto">
          <a:xfrm>
            <a:off x="2508504" y="1194197"/>
            <a:ext cx="2133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A8D98AC1-E9D7-4DA2-80D2-9428F559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" y="379833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1DA5AF-6AFE-45F8-A4AB-9A883C9929F1}"/>
              </a:ext>
            </a:extLst>
          </p:cNvPr>
          <p:cNvSpPr txBox="1"/>
          <p:nvPr/>
        </p:nvSpPr>
        <p:spPr>
          <a:xfrm>
            <a:off x="313944" y="2650585"/>
            <a:ext cx="4410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Aphids are tiny and come in many colors.</a:t>
            </a:r>
          </a:p>
          <a:p>
            <a:r>
              <a:rPr lang="en-US" dirty="0"/>
              <a:t>There is even a white wooly aphid.       Aphids use their piercing mouthpart to suck plant juices.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428D3F8B-E7FF-42DE-A120-4374805E7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83"/>
    </mc:Choice>
    <mc:Fallback xmlns="">
      <p:transition spd="slow" advTm="6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/>
          <a:lstStyle/>
          <a:p>
            <a:r>
              <a:rPr lang="en-US" dirty="0"/>
              <a:t>More plant damage suspects</a:t>
            </a:r>
          </a:p>
        </p:txBody>
      </p:sp>
      <p:pic>
        <p:nvPicPr>
          <p:cNvPr id="4098" name="Picture 2" descr="https://encrypted-tbn0.gstatic.com/images?q=tbn:ANd9GcQJSpTheVHtpOiRcqLtvEGA02tFLpPaBW4UyXaEQthnt-GKe6Q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419600"/>
            <a:ext cx="3048000" cy="2133600"/>
          </a:xfrm>
          <a:prstGeom prst="rect">
            <a:avLst/>
          </a:prstGeom>
          <a:noFill/>
        </p:spPr>
      </p:pic>
      <p:pic>
        <p:nvPicPr>
          <p:cNvPr id="4100" name="Picture 4" descr="http://2.bp.blogspot.com/-9TRBJfRzZck/UeNqKAYX_TI/AAAAAAAAATE/ITyMpgM_szc/s1600/2013-07-11_13-48-05_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1219200"/>
            <a:ext cx="3810000" cy="3048000"/>
          </a:xfrm>
          <a:prstGeom prst="rect">
            <a:avLst/>
          </a:prstGeom>
          <a:noFill/>
        </p:spPr>
      </p:pic>
      <p:pic>
        <p:nvPicPr>
          <p:cNvPr id="4102" name="Picture 6" descr="http://eof737.files.wordpress.com/2012/08/growth1ftomato.jpg"/>
          <p:cNvPicPr>
            <a:picLocks noChangeAspect="1" noChangeArrowheads="1"/>
          </p:cNvPicPr>
          <p:nvPr/>
        </p:nvPicPr>
        <p:blipFill>
          <a:blip r:embed="rId6" cstate="print"/>
          <a:srcRect r="25820"/>
          <a:stretch>
            <a:fillRect/>
          </a:stretch>
        </p:blipFill>
        <p:spPr bwMode="auto">
          <a:xfrm>
            <a:off x="4724400" y="1295400"/>
            <a:ext cx="3200400" cy="2514600"/>
          </a:xfrm>
          <a:prstGeom prst="rect">
            <a:avLst/>
          </a:prstGeom>
          <a:noFill/>
        </p:spPr>
      </p:pic>
      <p:pic>
        <p:nvPicPr>
          <p:cNvPr id="1026" name="Picture 2" descr="How to Keep Squirrels Out Of Your Garden ⋆ Big Blog Of Gardening">
            <a:extLst>
              <a:ext uri="{FF2B5EF4-FFF2-40B4-BE49-F238E27FC236}">
                <a16:creationId xmlns="" xmlns:a16="http://schemas.microsoft.com/office/drawing/2014/main" id="{EAE38A56-4CD2-4B4E-B89B-EFCAFA0B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17872"/>
            <a:ext cx="22288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40888E-41FA-4BFF-97F4-54A2E0F762DF}"/>
              </a:ext>
            </a:extLst>
          </p:cNvPr>
          <p:cNvSpPr txBox="1"/>
          <p:nvPr/>
        </p:nvSpPr>
        <p:spPr>
          <a:xfrm>
            <a:off x="457202" y="4267200"/>
            <a:ext cx="18287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avoid birds eating our tomatoes we pick them early before they turn really red.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C48A9E95-83F1-4152-958C-F952515F2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0"/>
    </mc:Choice>
    <mc:Fallback xmlns="">
      <p:transition spd="slow" advTm="8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your eyes open!</a:t>
            </a:r>
          </a:p>
        </p:txBody>
      </p:sp>
      <p:pic>
        <p:nvPicPr>
          <p:cNvPr id="4" name="Content Placeholder 3" descr="spider close-u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524000"/>
            <a:ext cx="6858000" cy="4953000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ABBC5D83-8893-45B7-8E13-81FCC5E59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"/>
    </mc:Choice>
    <mc:Fallback xmlns="">
      <p:transition spd="slow" advTm="5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81000" y="5334000"/>
            <a:ext cx="8458200" cy="741786"/>
          </a:xfrm>
        </p:spPr>
        <p:txBody>
          <a:bodyPr>
            <a:noAutofit/>
          </a:bodyPr>
          <a:lstStyle/>
          <a:p>
            <a:r>
              <a:rPr lang="en-US" sz="4800" dirty="0"/>
              <a:t>Pests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8458200" cy="838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                                                                                                                        </a:t>
            </a:r>
            <a:r>
              <a:rPr lang="en-US" sz="3200" b="1" dirty="0"/>
              <a:t>What is a pest?  How should we treat them?</a:t>
            </a:r>
          </a:p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990600"/>
            <a:ext cx="8534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Herbicide =  plant killer     (</a:t>
            </a:r>
            <a:r>
              <a:rPr lang="en-US" sz="2800" b="1" dirty="0" err="1"/>
              <a:t>cide</a:t>
            </a:r>
            <a:r>
              <a:rPr lang="en-US" sz="2800" b="1" dirty="0"/>
              <a:t> = to kill)</a:t>
            </a:r>
          </a:p>
          <a:p>
            <a:r>
              <a:rPr lang="en-US" sz="2800" b="1" dirty="0"/>
              <a:t>Insecticide = insect killer</a:t>
            </a:r>
          </a:p>
          <a:p>
            <a:r>
              <a:rPr lang="en-US" sz="2800" b="1" dirty="0"/>
              <a:t>Pesticide = pest killer</a:t>
            </a:r>
          </a:p>
          <a:p>
            <a:r>
              <a:rPr lang="en-US" sz="2800" b="1" dirty="0"/>
              <a:t>Or</a:t>
            </a:r>
          </a:p>
          <a:p>
            <a:r>
              <a:rPr lang="en-US" sz="2800" b="1" dirty="0"/>
              <a:t>IPM = Integrated Pest Management</a:t>
            </a:r>
          </a:p>
          <a:p>
            <a:r>
              <a:rPr lang="en-US" sz="2800" b="1" dirty="0"/>
              <a:t>IPM uses the fact that many pests also have pests.  We use these to get rid of our pests without using harmful chemicals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5D9FDFE-8749-4753-85B3-E964FFDEE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49"/>
    </mc:Choice>
    <mc:Fallback xmlns="">
      <p:transition spd="slow" advTm="17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13510-8331-4735-978E-EC596E6F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838200"/>
          </a:xfrm>
        </p:spPr>
        <p:txBody>
          <a:bodyPr/>
          <a:lstStyle/>
          <a:p>
            <a:pPr algn="ctr"/>
            <a:r>
              <a:rPr lang="en-US" dirty="0"/>
              <a:t>Three types of insect mouthparts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1A075F-D899-43C1-A7A8-84A196304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4976E8-B1C7-4884-9676-43ADB353B6CB}"/>
              </a:ext>
            </a:extLst>
          </p:cNvPr>
          <p:cNvPicPr/>
          <p:nvPr/>
        </p:nvPicPr>
        <p:blipFill>
          <a:blip r:embed="rId4" r:link="rId5" cstate="print"/>
          <a:srcRect l="-999" r="22920" b="7477"/>
          <a:stretch>
            <a:fillRect/>
          </a:stretch>
        </p:blipFill>
        <p:spPr bwMode="auto">
          <a:xfrm>
            <a:off x="76200" y="1554162"/>
            <a:ext cx="88392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2584F36C-6373-4435-B586-2D42923E3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04"/>
    </mc:Choice>
    <mc:Fallback xmlns="">
      <p:transition spd="slow" advTm="12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beneficial insects</a:t>
            </a:r>
          </a:p>
        </p:txBody>
      </p:sp>
      <p:pic>
        <p:nvPicPr>
          <p:cNvPr id="21506" name="Picture 2" descr="Lady Bugs in Petersburg">
            <a:hlinkClick r:id="rId4" tooltip="Lady Bugs in Petersburg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6050" y="1066800"/>
            <a:ext cx="2857500" cy="2038350"/>
          </a:xfrm>
          <a:prstGeom prst="rect">
            <a:avLst/>
          </a:prstGeom>
          <a:noFill/>
        </p:spPr>
      </p:pic>
      <p:pic>
        <p:nvPicPr>
          <p:cNvPr id="21508" name="Picture 4" descr="Larva of Harmonia sp., a lady beet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3984" y="3276600"/>
            <a:ext cx="4343400" cy="2667000"/>
          </a:xfrm>
          <a:prstGeom prst="rect">
            <a:avLst/>
          </a:prstGeom>
          <a:noFill/>
        </p:spPr>
      </p:pic>
      <p:pic>
        <p:nvPicPr>
          <p:cNvPr id="21510" name="Picture 6" descr="Seven Spot Ladybird eating Aphids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752600"/>
            <a:ext cx="3810000" cy="35814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BBE626-ABDE-41AC-A114-AF469041A726}"/>
              </a:ext>
            </a:extLst>
          </p:cNvPr>
          <p:cNvSpPr txBox="1"/>
          <p:nvPr/>
        </p:nvSpPr>
        <p:spPr>
          <a:xfrm>
            <a:off x="381000" y="5486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Lady beetle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EEB7CB-26CF-4689-A16F-6BFA7CB1C99E}"/>
              </a:ext>
            </a:extLst>
          </p:cNvPr>
          <p:cNvSpPr txBox="1"/>
          <p:nvPr/>
        </p:nvSpPr>
        <p:spPr>
          <a:xfrm>
            <a:off x="5715000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Lady beetle larva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141DC1E1-594F-43B7-A58F-6D5D49D46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4"/>
    </mc:Choice>
    <mc:Fallback xmlns="">
      <p:transition spd="slow" advTm="5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caterpillars Pests?</a:t>
            </a:r>
          </a:p>
        </p:txBody>
      </p:sp>
      <p:pic>
        <p:nvPicPr>
          <p:cNvPr id="23554" name="Picture 2" descr="C:\Users\Owner\Documents\Gudrun\Gudruns Pictures\Plant Pictures\Insects\Insects\Monarch larva close-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300742">
            <a:off x="5787575" y="1069412"/>
            <a:ext cx="2716213" cy="3309937"/>
          </a:xfrm>
          <a:prstGeom prst="rect">
            <a:avLst/>
          </a:prstGeom>
          <a:noFill/>
        </p:spPr>
      </p:pic>
      <p:pic>
        <p:nvPicPr>
          <p:cNvPr id="23555" name="Picture 3" descr="C:\Users\Owner\Documents\Gudrun\Gudruns Pictures\Plant Pictures\Insects\Insects\Monarch close-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495800"/>
            <a:ext cx="2286000" cy="1438275"/>
          </a:xfrm>
          <a:prstGeom prst="rect">
            <a:avLst/>
          </a:prstGeom>
          <a:noFill/>
        </p:spPr>
      </p:pic>
      <p:pic>
        <p:nvPicPr>
          <p:cNvPr id="23557" name="Picture 5" descr="cabbage loop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371600"/>
            <a:ext cx="2381250" cy="2381250"/>
          </a:xfrm>
          <a:prstGeom prst="rect">
            <a:avLst/>
          </a:prstGeom>
          <a:noFill/>
        </p:spPr>
      </p:pic>
      <p:pic>
        <p:nvPicPr>
          <p:cNvPr id="23559" name="Picture 7" descr="Tobacco hornworm"/>
          <p:cNvPicPr>
            <a:picLocks noChangeAspect="1" noChangeArrowheads="1"/>
          </p:cNvPicPr>
          <p:nvPr/>
        </p:nvPicPr>
        <p:blipFill>
          <a:blip r:embed="rId7" cstate="print"/>
          <a:srcRect l="9375" t="22222" r="15625" b="18056"/>
          <a:stretch>
            <a:fillRect/>
          </a:stretch>
        </p:blipFill>
        <p:spPr bwMode="auto">
          <a:xfrm rot="1234880">
            <a:off x="338522" y="4255316"/>
            <a:ext cx="3314939" cy="1858127"/>
          </a:xfrm>
          <a:prstGeom prst="rect">
            <a:avLst/>
          </a:prstGeom>
          <a:noFill/>
        </p:spPr>
      </p:pic>
      <p:pic>
        <p:nvPicPr>
          <p:cNvPr id="23561" name="Picture 9" descr="Corn earwor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2895600"/>
            <a:ext cx="2514600" cy="16764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363B8CD-2FA5-454B-A32E-CF106BB03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9"/>
    </mc:Choice>
    <mc:Fallback xmlns="">
      <p:transition spd="slow" advTm="3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wasps?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16456" t="13483" r="10127" b="16105"/>
          <a:stretch>
            <a:fillRect/>
          </a:stretch>
        </p:blipFill>
        <p:spPr bwMode="auto">
          <a:xfrm>
            <a:off x="228600" y="3962400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 descr="https://encrypted-tbn1.gstatic.com/images?q=tbn:ANd9GcSyLdF-euGy7uDX5CFaiQoCUOJC7TQudrFyFWPJhEx32cC6duU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9302" t="28881"/>
          <a:stretch>
            <a:fillRect/>
          </a:stretch>
        </p:blipFill>
        <p:spPr bwMode="auto">
          <a:xfrm>
            <a:off x="6019800" y="685800"/>
            <a:ext cx="2971800" cy="1876426"/>
          </a:xfrm>
          <a:prstGeom prst="rect">
            <a:avLst/>
          </a:prstGeom>
          <a:noFill/>
        </p:spPr>
      </p:pic>
      <p:pic>
        <p:nvPicPr>
          <p:cNvPr id="24582" name="Picture 6" descr="Northern Paper Wasp eating a caterpillar - Polistes fuscatus"/>
          <p:cNvPicPr>
            <a:picLocks noChangeAspect="1" noChangeArrowheads="1"/>
          </p:cNvPicPr>
          <p:nvPr/>
        </p:nvPicPr>
        <p:blipFill>
          <a:blip r:embed="rId7" cstate="print"/>
          <a:srcRect l="11429" r="12857" b="15715"/>
          <a:stretch>
            <a:fillRect/>
          </a:stretch>
        </p:blipFill>
        <p:spPr bwMode="auto">
          <a:xfrm>
            <a:off x="2971800" y="1295400"/>
            <a:ext cx="2590800" cy="2286000"/>
          </a:xfrm>
          <a:prstGeom prst="rect">
            <a:avLst/>
          </a:prstGeom>
          <a:noFill/>
        </p:spPr>
      </p:pic>
      <p:pic>
        <p:nvPicPr>
          <p:cNvPr id="6" name="Picture 4" descr="http://user.pa.net/~nhawlman/Grapevine/TomatoWormEggsRxBC-245.jpg"/>
          <p:cNvPicPr>
            <a:picLocks noChangeAspect="1" noChangeArrowheads="1"/>
          </p:cNvPicPr>
          <p:nvPr/>
        </p:nvPicPr>
        <p:blipFill>
          <a:blip r:embed="rId8" cstate="print"/>
          <a:srcRect l="10000" t="25000" r="6250" b="30000"/>
          <a:stretch>
            <a:fillRect/>
          </a:stretch>
        </p:blipFill>
        <p:spPr bwMode="auto">
          <a:xfrm>
            <a:off x="5638800" y="3048000"/>
            <a:ext cx="3276600" cy="11430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>
            <a:off x="7315200" y="2438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429000" y="5867400"/>
            <a:ext cx="762000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4" name="Picture 8" descr="http://texasinsects.tamu.edu/images/insects/homoptera/cicada2_bohlmey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4648200"/>
            <a:ext cx="3048000" cy="2041525"/>
          </a:xfrm>
          <a:prstGeom prst="rect">
            <a:avLst/>
          </a:prstGeom>
          <a:noFill/>
        </p:spPr>
      </p:pic>
      <p:pic>
        <p:nvPicPr>
          <p:cNvPr id="24586" name="Picture 10" descr="ima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" y="1981200"/>
            <a:ext cx="1524000" cy="1355725"/>
          </a:xfrm>
          <a:prstGeom prst="rect">
            <a:avLst/>
          </a:prstGeom>
          <a:noFill/>
        </p:spPr>
      </p:pic>
      <p:sp>
        <p:nvSpPr>
          <p:cNvPr id="11" name="Left Arrow 10"/>
          <p:cNvSpPr/>
          <p:nvPr/>
        </p:nvSpPr>
        <p:spPr>
          <a:xfrm>
            <a:off x="2209800" y="2438400"/>
            <a:ext cx="7620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BEED97A8-AA05-4D95-AA86-5C5D40400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03"/>
    </mc:Choice>
    <mc:Fallback xmlns="">
      <p:transition spd="slow" advTm="16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Hmm, Spiders?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Spiders are not insects!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 l="23273" t="16250" r="22701"/>
          <a:stretch>
            <a:fillRect/>
          </a:stretch>
        </p:blipFill>
        <p:spPr bwMode="auto">
          <a:xfrm>
            <a:off x="304800" y="1905000"/>
            <a:ext cx="3048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 descr="https://insects.tamu.edu/images/insects/color/rabida.jpg"/>
          <p:cNvPicPr>
            <a:picLocks noChangeAspect="1" noChangeArrowheads="1"/>
          </p:cNvPicPr>
          <p:nvPr/>
        </p:nvPicPr>
        <p:blipFill>
          <a:blip r:embed="rId5" cstate="print"/>
          <a:srcRect l="12346" t="7207" r="8642" b="2703"/>
          <a:stretch>
            <a:fillRect/>
          </a:stretch>
        </p:blipFill>
        <p:spPr bwMode="auto">
          <a:xfrm>
            <a:off x="3352800" y="1905000"/>
            <a:ext cx="3200400" cy="2286000"/>
          </a:xfrm>
          <a:prstGeom prst="rect">
            <a:avLst/>
          </a:prstGeom>
          <a:noFill/>
        </p:spPr>
      </p:pic>
      <p:pic>
        <p:nvPicPr>
          <p:cNvPr id="25610" name="Picture 10" descr="green lynx spider eating honeyb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4343400"/>
            <a:ext cx="2952750" cy="2286000"/>
          </a:xfrm>
          <a:prstGeom prst="rect">
            <a:avLst/>
          </a:prstGeom>
          <a:noFill/>
        </p:spPr>
      </p:pic>
      <p:pic>
        <p:nvPicPr>
          <p:cNvPr id="25612" name="Picture 12" descr="http://www.whatsthatbug.com/wp-content/uploads/2012/03/wolf_spider_eats_caterpillar_trac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152400"/>
            <a:ext cx="3429001" cy="2286000"/>
          </a:xfrm>
          <a:prstGeom prst="rect">
            <a:avLst/>
          </a:prstGeom>
          <a:noFill/>
        </p:spPr>
      </p:pic>
      <p:pic>
        <p:nvPicPr>
          <p:cNvPr id="25614" name="Picture 14" descr="Golden Orb Spider"/>
          <p:cNvPicPr>
            <a:picLocks noChangeAspect="1" noChangeArrowheads="1"/>
          </p:cNvPicPr>
          <p:nvPr/>
        </p:nvPicPr>
        <p:blipFill>
          <a:blip r:embed="rId8" cstate="print"/>
          <a:srcRect l="19394" r="22424"/>
          <a:stretch>
            <a:fillRect/>
          </a:stretch>
        </p:blipFill>
        <p:spPr bwMode="auto">
          <a:xfrm>
            <a:off x="6324600" y="3733800"/>
            <a:ext cx="2667000" cy="25908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5103AA70-5F23-48BB-82C2-FDBB1AC41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2"/>
    </mc:Choice>
    <mc:Fallback xmlns="">
      <p:transition spd="slow" advTm="5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Dragonfly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Mosquito Hawks</a:t>
            </a:r>
          </a:p>
        </p:txBody>
      </p:sp>
      <p:pic>
        <p:nvPicPr>
          <p:cNvPr id="6" name="Picture 5" descr="dragonfly hun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685800"/>
            <a:ext cx="3810000" cy="2705100"/>
          </a:xfrm>
          <a:prstGeom prst="rect">
            <a:avLst/>
          </a:prstGeom>
        </p:spPr>
      </p:pic>
      <p:pic>
        <p:nvPicPr>
          <p:cNvPr id="7" name="Picture 6" descr="dragonfly - red orb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3657600"/>
            <a:ext cx="5105400" cy="2727200"/>
          </a:xfrm>
          <a:prstGeom prst="rect">
            <a:avLst/>
          </a:prstGeom>
        </p:spPr>
      </p:pic>
      <p:pic>
        <p:nvPicPr>
          <p:cNvPr id="8" name="Picture 2" descr="http://www.welcomewildlife.com/wp-content/uploads/2015/01/Dragonfly-eye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59483" t="11268" b="11737"/>
          <a:stretch>
            <a:fillRect/>
          </a:stretch>
        </p:blipFill>
        <p:spPr bwMode="auto">
          <a:xfrm>
            <a:off x="838200" y="457200"/>
            <a:ext cx="3581400" cy="3124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75867810-479B-40B6-A31B-12FB9604B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7"/>
    </mc:Choice>
    <mc:Fallback xmlns="">
      <p:transition spd="slow" advTm="76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Praying mantis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deadly predator!</a:t>
            </a:r>
          </a:p>
        </p:txBody>
      </p:sp>
      <p:pic>
        <p:nvPicPr>
          <p:cNvPr id="28674" name="Picture 2" descr="File:Praying mantis indi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52400"/>
            <a:ext cx="3962400" cy="2819400"/>
          </a:xfrm>
          <a:prstGeom prst="rect">
            <a:avLst/>
          </a:prstGeom>
          <a:noFill/>
        </p:spPr>
      </p:pic>
      <p:pic>
        <p:nvPicPr>
          <p:cNvPr id="28676" name="Picture 4" descr="https://virginianaturals.files.wordpress.com/2012/09/img_9351.jpg?w=604&amp;h=339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2517" r="7285" b="10324"/>
          <a:stretch>
            <a:fillRect/>
          </a:stretch>
        </p:blipFill>
        <p:spPr bwMode="auto">
          <a:xfrm>
            <a:off x="4724400" y="3505200"/>
            <a:ext cx="3352800" cy="2362200"/>
          </a:xfrm>
          <a:prstGeom prst="rect">
            <a:avLst/>
          </a:prstGeom>
          <a:noFill/>
        </p:spPr>
      </p:pic>
      <p:pic>
        <p:nvPicPr>
          <p:cNvPr id="28678" name="Picture 6" descr="Animals Fly animated 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1828800"/>
            <a:ext cx="3495675" cy="19050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6E21887-317B-4933-B097-E8E567907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2"/>
    </mc:Choice>
    <mc:Fallback xmlns="">
      <p:transition spd="slow" advTm="4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Natural Pest Controls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295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can we get rid of aphids without insecticides?</a:t>
            </a:r>
          </a:p>
        </p:txBody>
      </p:sp>
      <p:pic>
        <p:nvPicPr>
          <p:cNvPr id="2052" name="Picture 4" descr="http://farm4.staticflickr.com/3211/2774270232_037df938f1_z.jpg"/>
          <p:cNvPicPr>
            <a:picLocks noChangeAspect="1" noChangeArrowheads="1"/>
          </p:cNvPicPr>
          <p:nvPr/>
        </p:nvPicPr>
        <p:blipFill>
          <a:blip r:embed="rId4" cstate="print"/>
          <a:srcRect l="15054" t="13361" r="5376"/>
          <a:stretch>
            <a:fillRect/>
          </a:stretch>
        </p:blipFill>
        <p:spPr bwMode="auto">
          <a:xfrm>
            <a:off x="228600" y="1828800"/>
            <a:ext cx="2438400" cy="3581400"/>
          </a:xfrm>
          <a:prstGeom prst="rect">
            <a:avLst/>
          </a:prstGeom>
          <a:noFill/>
        </p:spPr>
      </p:pic>
      <p:pic>
        <p:nvPicPr>
          <p:cNvPr id="2054" name="Picture 6" descr="http://www.ladybug-life-cycle.com/graphics/ladybug_larvae-eats_aph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362200"/>
            <a:ext cx="1905000" cy="1628776"/>
          </a:xfrm>
          <a:prstGeom prst="rect">
            <a:avLst/>
          </a:prstGeom>
          <a:noFill/>
        </p:spPr>
      </p:pic>
      <p:pic>
        <p:nvPicPr>
          <p:cNvPr id="2056" name="Picture 8" descr="https://encrypted-tbn3.gstatic.com/images?q=tbn:ANd9GcSb93_ZXoKsTAghh0Ibz9qX8ibv9o5CEcME9GGhiiaX81TNGjP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3124200" cy="2438400"/>
          </a:xfrm>
          <a:prstGeom prst="rect">
            <a:avLst/>
          </a:prstGeom>
          <a:noFill/>
        </p:spPr>
      </p:pic>
      <p:pic>
        <p:nvPicPr>
          <p:cNvPr id="2058" name="Picture 10" descr="http://blog.ctnews.com/dennis/files/2011/04/Hummingbird_Ruby_Throated_female52.jpg"/>
          <p:cNvPicPr>
            <a:picLocks noChangeAspect="1" noChangeArrowheads="1"/>
          </p:cNvPicPr>
          <p:nvPr/>
        </p:nvPicPr>
        <p:blipFill>
          <a:blip r:embed="rId7" cstate="print"/>
          <a:srcRect l="15017" t="6681" r="7167" b="26514"/>
          <a:stretch>
            <a:fillRect/>
          </a:stretch>
        </p:blipFill>
        <p:spPr bwMode="auto">
          <a:xfrm>
            <a:off x="5410200" y="1905000"/>
            <a:ext cx="3124200" cy="2362200"/>
          </a:xfrm>
          <a:prstGeom prst="rect">
            <a:avLst/>
          </a:prstGeom>
          <a:noFill/>
        </p:spPr>
      </p:pic>
      <p:pic>
        <p:nvPicPr>
          <p:cNvPr id="2060" name="Picture 12" descr="http://4.bp.blogspot.com/-tsUthsWrnZ4/UmncrtWP3hI/AAAAAAAARUE/uT1XQ_vytU0/s1600/Green+Lacewing,+McCracken+Fen,+Logan+Co.,+OH+August+31,+2013+%282%29.JPG"/>
          <p:cNvPicPr>
            <a:picLocks noChangeAspect="1" noChangeArrowheads="1"/>
          </p:cNvPicPr>
          <p:nvPr/>
        </p:nvPicPr>
        <p:blipFill>
          <a:blip r:embed="rId8" cstate="print"/>
          <a:srcRect l="10638" t="14706" b="8824"/>
          <a:stretch>
            <a:fillRect/>
          </a:stretch>
        </p:blipFill>
        <p:spPr bwMode="auto">
          <a:xfrm>
            <a:off x="5334000" y="4495800"/>
            <a:ext cx="3200401" cy="1981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104DF68-3AC1-4BCB-99A8-1B5E8CBA6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7"/>
    </mc:Choice>
    <mc:Fallback xmlns="">
      <p:transition spd="slow" advTm="4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Mosquitoes?</a:t>
            </a:r>
          </a:p>
        </p:txBody>
      </p:sp>
      <p:pic>
        <p:nvPicPr>
          <p:cNvPr id="40962" name="Picture 2" descr="http://www.summitchemical.com/wp-content/uploads/2010/01/102-12-Mosquito-Dunk-2-p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0"/>
            <a:ext cx="3048000" cy="3581400"/>
          </a:xfrm>
          <a:prstGeom prst="rect">
            <a:avLst/>
          </a:prstGeom>
          <a:noFill/>
        </p:spPr>
      </p:pic>
      <p:pic>
        <p:nvPicPr>
          <p:cNvPr id="40964" name="Picture 4" descr="http://www.songbirdgarden.com/store/prodimages/PurpleMart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81000"/>
            <a:ext cx="2676525" cy="2657476"/>
          </a:xfrm>
          <a:prstGeom prst="rect">
            <a:avLst/>
          </a:prstGeom>
          <a:noFill/>
        </p:spPr>
      </p:pic>
      <p:pic>
        <p:nvPicPr>
          <p:cNvPr id="40966" name="Picture 6" descr="http://francies.files.wordpress.com/2008/08/very-red-dragonfl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505200"/>
            <a:ext cx="4038600" cy="2743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4E6D4A2-5B29-4921-8AC2-181634061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01"/>
    </mc:Choice>
    <mc:Fallback xmlns="">
      <p:transition spd="slow" advTm="6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control Caterpillars?</a:t>
            </a:r>
          </a:p>
        </p:txBody>
      </p:sp>
      <p:pic>
        <p:nvPicPr>
          <p:cNvPr id="41986" name="Picture 2" descr="http://www.biconet.com/biocontrol/GIFs/thuricide2.jpg"/>
          <p:cNvPicPr>
            <a:picLocks noChangeAspect="1" noChangeArrowheads="1"/>
          </p:cNvPicPr>
          <p:nvPr/>
        </p:nvPicPr>
        <p:blipFill>
          <a:blip r:embed="rId4" cstate="print"/>
          <a:srcRect l="8114" t="6681" r="9128" b="11482"/>
          <a:stretch>
            <a:fillRect/>
          </a:stretch>
        </p:blipFill>
        <p:spPr bwMode="auto">
          <a:xfrm>
            <a:off x="609600" y="1295400"/>
            <a:ext cx="2438400" cy="2743200"/>
          </a:xfrm>
          <a:prstGeom prst="rect">
            <a:avLst/>
          </a:prstGeom>
          <a:noFill/>
        </p:spPr>
      </p:pic>
      <p:pic>
        <p:nvPicPr>
          <p:cNvPr id="41988" name="Picture 4" descr="http://www.washingtonpost.com/rf/image_606w/2010-2019/WashingtonPost/2013/07/31/LocalLiving/Images/bigstock-Tomato-Hornworm-With-Wasp-Eggs-606186.jpg"/>
          <p:cNvPicPr>
            <a:picLocks noChangeAspect="1" noChangeArrowheads="1"/>
          </p:cNvPicPr>
          <p:nvPr/>
        </p:nvPicPr>
        <p:blipFill>
          <a:blip r:embed="rId5" cstate="print"/>
          <a:srcRect t="16040" r="14191" b="7769"/>
          <a:stretch>
            <a:fillRect/>
          </a:stretch>
        </p:blipFill>
        <p:spPr bwMode="auto">
          <a:xfrm>
            <a:off x="4038600" y="4191000"/>
            <a:ext cx="4495800" cy="2514600"/>
          </a:xfrm>
          <a:prstGeom prst="rect">
            <a:avLst/>
          </a:prstGeom>
          <a:noFill/>
        </p:spPr>
      </p:pic>
      <p:pic>
        <p:nvPicPr>
          <p:cNvPr id="41990" name="Picture 6" descr="http://2.bp.blogspot.com/-5Zc-yk72oYo/TzMu5SufkBI/AAAAAAAAByI/f1g93nrVBt8/s1600/115b687d28d657bf1cbcae5af796230a1.jpg"/>
          <p:cNvPicPr>
            <a:picLocks noChangeAspect="1" noChangeArrowheads="1"/>
          </p:cNvPicPr>
          <p:nvPr/>
        </p:nvPicPr>
        <p:blipFill>
          <a:blip r:embed="rId6" cstate="print"/>
          <a:srcRect l="16000" r="10667"/>
          <a:stretch>
            <a:fillRect/>
          </a:stretch>
        </p:blipFill>
        <p:spPr bwMode="auto">
          <a:xfrm>
            <a:off x="6019800" y="1143000"/>
            <a:ext cx="2819400" cy="2895600"/>
          </a:xfrm>
          <a:prstGeom prst="rect">
            <a:avLst/>
          </a:prstGeom>
          <a:noFill/>
        </p:spPr>
      </p:pic>
      <p:pic>
        <p:nvPicPr>
          <p:cNvPr id="41992" name="Picture 8" descr="http://newsletter.blogs.wesleyan.edu/files/2012/01/Skorik-Bird-Caterpillar.jpg"/>
          <p:cNvPicPr>
            <a:picLocks noChangeAspect="1" noChangeArrowheads="1"/>
          </p:cNvPicPr>
          <p:nvPr/>
        </p:nvPicPr>
        <p:blipFill>
          <a:blip r:embed="rId7" cstate="print"/>
          <a:srcRect t="7494" r="22500" b="19438"/>
          <a:stretch>
            <a:fillRect/>
          </a:stretch>
        </p:blipFill>
        <p:spPr bwMode="auto">
          <a:xfrm>
            <a:off x="457200" y="4267200"/>
            <a:ext cx="3352800" cy="2209800"/>
          </a:xfrm>
          <a:prstGeom prst="rect">
            <a:avLst/>
          </a:prstGeom>
          <a:noFill/>
        </p:spPr>
      </p:pic>
      <p:pic>
        <p:nvPicPr>
          <p:cNvPr id="41994" name="Picture 10" descr="http://www.randysnaturephotography.com/Images/insect_spider_7579_raw_big.jpg"/>
          <p:cNvPicPr>
            <a:picLocks noChangeAspect="1" noChangeArrowheads="1"/>
          </p:cNvPicPr>
          <p:nvPr/>
        </p:nvPicPr>
        <p:blipFill>
          <a:blip r:embed="rId8" cstate="print"/>
          <a:srcRect l="13450" t="8351" r="9357" b="39875"/>
          <a:stretch>
            <a:fillRect/>
          </a:stretch>
        </p:blipFill>
        <p:spPr bwMode="auto">
          <a:xfrm>
            <a:off x="3352800" y="1524000"/>
            <a:ext cx="2514600" cy="2362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AC17174-E9D5-481B-9500-2AD30D2DF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26"/>
    </mc:Choice>
    <mc:Fallback xmlns="">
      <p:transition spd="slow" advTm="72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plants be pests?</a:t>
            </a:r>
          </a:p>
        </p:txBody>
      </p:sp>
      <p:pic>
        <p:nvPicPr>
          <p:cNvPr id="43010" name="Picture 2" descr="http://www.sherrilltree.com/site/img/poison_ivy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743200"/>
            <a:ext cx="3810000" cy="3657600"/>
          </a:xfrm>
          <a:prstGeom prst="rect">
            <a:avLst/>
          </a:prstGeom>
          <a:noFill/>
        </p:spPr>
      </p:pic>
      <p:pic>
        <p:nvPicPr>
          <p:cNvPr id="43012" name="Picture 4" descr="http://render2.snapfish.com/render2/is=Yup6lQQ%7C%3Dup6RKKt%3AxxWtUq4Pl-ofrj%3DQofrj7t%3DzrRfDUX%3AeQaQxg%3Dr%3F87KR6xqpxQQQJxoQlxlPaxQQQJoQllPannaqpfVtB%3F*KUp7BHSHqqy7XH6gXPal%7CRup6aQQ%7C/of=50,332,4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04800"/>
            <a:ext cx="2971800" cy="4267200"/>
          </a:xfrm>
          <a:prstGeom prst="rect">
            <a:avLst/>
          </a:prstGeom>
          <a:noFill/>
        </p:spPr>
      </p:pic>
      <p:pic>
        <p:nvPicPr>
          <p:cNvPr id="43014" name="Picture 6" descr="http://www.carolinanature.com/trees/tora120702.jpg"/>
          <p:cNvPicPr>
            <a:picLocks noChangeAspect="1" noChangeArrowheads="1"/>
          </p:cNvPicPr>
          <p:nvPr/>
        </p:nvPicPr>
        <p:blipFill>
          <a:blip r:embed="rId6" cstate="print"/>
          <a:srcRect l="12500" b="5703"/>
          <a:stretch>
            <a:fillRect/>
          </a:stretch>
        </p:blipFill>
        <p:spPr bwMode="auto">
          <a:xfrm>
            <a:off x="4191000" y="3733800"/>
            <a:ext cx="3200400" cy="2667000"/>
          </a:xfrm>
          <a:prstGeom prst="rect">
            <a:avLst/>
          </a:prstGeom>
          <a:noFill/>
        </p:spPr>
      </p:pic>
      <p:pic>
        <p:nvPicPr>
          <p:cNvPr id="43016" name="Picture 8" descr="http://www.harvardpress.com/Portals/0/issues/2011_10_14/2.-poison-ivy-fruit-IMG_6244_300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1143000"/>
            <a:ext cx="1943100" cy="2514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1905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Leaves of three,</a:t>
            </a:r>
          </a:p>
          <a:p>
            <a:r>
              <a:rPr lang="en-US" sz="2000" b="1" i="1" dirty="0"/>
              <a:t>let it be!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46482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If it’s hairy,</a:t>
            </a:r>
          </a:p>
          <a:p>
            <a:r>
              <a:rPr lang="en-US" sz="2000" b="1" i="1" dirty="0"/>
              <a:t>it’s scary!!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6BF91FC-8E05-4C88-A88C-D59D5CE98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39"/>
    </mc:Choice>
    <mc:Fallback xmlns="">
      <p:transition spd="slow" advTm="11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Chewing mouthpart</a:t>
            </a:r>
          </a:p>
        </p:txBody>
      </p:sp>
      <p:pic>
        <p:nvPicPr>
          <p:cNvPr id="3" name="Picture 2" descr="insect caterpillar chewing_mouthpar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524000"/>
            <a:ext cx="6781800" cy="4953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5157ACAF-0533-403C-AA3F-7256D3F0B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13"/>
    </mc:Choice>
    <mc:Fallback xmlns="">
      <p:transition spd="slow" advTm="5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Insect safety – stinging flying insects</a:t>
            </a:r>
          </a:p>
        </p:txBody>
      </p:sp>
      <p:pic>
        <p:nvPicPr>
          <p:cNvPr id="1026" name="Picture 2" descr="Image result for swatting at wasps"/>
          <p:cNvPicPr>
            <a:picLocks noChangeAspect="1" noChangeArrowheads="1"/>
          </p:cNvPicPr>
          <p:nvPr/>
        </p:nvPicPr>
        <p:blipFill>
          <a:blip r:embed="rId4" cstate="print"/>
          <a:srcRect r="14286" b="4762"/>
          <a:stretch>
            <a:fillRect/>
          </a:stretch>
        </p:blipFill>
        <p:spPr bwMode="auto">
          <a:xfrm>
            <a:off x="457200" y="3429000"/>
            <a:ext cx="3429000" cy="2895600"/>
          </a:xfrm>
          <a:prstGeom prst="rect">
            <a:avLst/>
          </a:prstGeom>
          <a:noFill/>
        </p:spPr>
      </p:pic>
      <p:pic>
        <p:nvPicPr>
          <p:cNvPr id="1028" name="Picture 4" descr="Image result for kid waving arms"/>
          <p:cNvPicPr>
            <a:picLocks noChangeAspect="1" noChangeArrowheads="1"/>
          </p:cNvPicPr>
          <p:nvPr/>
        </p:nvPicPr>
        <p:blipFill>
          <a:blip r:embed="rId5" cstate="print"/>
          <a:srcRect l="8333" r="26042" b="14815"/>
          <a:stretch>
            <a:fillRect/>
          </a:stretch>
        </p:blipFill>
        <p:spPr bwMode="auto">
          <a:xfrm>
            <a:off x="4495800" y="2209800"/>
            <a:ext cx="3886200" cy="2819400"/>
          </a:xfrm>
          <a:prstGeom prst="rect">
            <a:avLst/>
          </a:prstGeom>
          <a:noFill/>
        </p:spPr>
      </p:pic>
      <p:pic>
        <p:nvPicPr>
          <p:cNvPr id="1030" name="Picture 6" descr="Image result for wasps in texas"/>
          <p:cNvPicPr>
            <a:picLocks noChangeAspect="1" noChangeArrowheads="1"/>
          </p:cNvPicPr>
          <p:nvPr/>
        </p:nvPicPr>
        <p:blipFill>
          <a:blip r:embed="rId6" cstate="print"/>
          <a:srcRect b="5618"/>
          <a:stretch>
            <a:fillRect/>
          </a:stretch>
        </p:blipFill>
        <p:spPr bwMode="auto">
          <a:xfrm>
            <a:off x="1066800" y="1524000"/>
            <a:ext cx="1905000" cy="1600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833BB967-58B1-4751-9895-D6259518D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5"/>
    </mc:Choice>
    <mc:Fallback xmlns="">
      <p:transition spd="slow" advTm="3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safety – ants</a:t>
            </a:r>
          </a:p>
        </p:txBody>
      </p:sp>
      <p:pic>
        <p:nvPicPr>
          <p:cNvPr id="48130" name="Picture 2" descr="Image result for fire ants in texas"/>
          <p:cNvPicPr>
            <a:picLocks noChangeAspect="1" noChangeArrowheads="1"/>
          </p:cNvPicPr>
          <p:nvPr/>
        </p:nvPicPr>
        <p:blipFill>
          <a:blip r:embed="rId4" cstate="print"/>
          <a:srcRect b="6667"/>
          <a:stretch>
            <a:fillRect/>
          </a:stretch>
        </p:blipFill>
        <p:spPr bwMode="auto">
          <a:xfrm>
            <a:off x="507492" y="1676400"/>
            <a:ext cx="3150108" cy="1679448"/>
          </a:xfrm>
          <a:prstGeom prst="rect">
            <a:avLst/>
          </a:prstGeom>
          <a:noFill/>
        </p:spPr>
      </p:pic>
      <p:pic>
        <p:nvPicPr>
          <p:cNvPr id="48132" name="Picture 4" descr="Image result for fire ants in tex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252" y="3886199"/>
            <a:ext cx="4152900" cy="2514601"/>
          </a:xfrm>
          <a:prstGeom prst="rect">
            <a:avLst/>
          </a:prstGeom>
          <a:noFill/>
        </p:spPr>
      </p:pic>
      <p:pic>
        <p:nvPicPr>
          <p:cNvPr id="2052" name="Picture 4" descr="Elongate Twig Ants (Pseudomyrmex ejectus) – MYRMECOS">
            <a:extLst>
              <a:ext uri="{FF2B5EF4-FFF2-40B4-BE49-F238E27FC236}">
                <a16:creationId xmlns="" xmlns:a16="http://schemas.microsoft.com/office/drawing/2014/main" id="{9AAB8C8A-25AD-4A4B-95A7-CB900EB39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86" y="3882580"/>
            <a:ext cx="3352800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A9C5F7-4AB6-4648-91D1-0A3EC233E139}"/>
              </a:ext>
            </a:extLst>
          </p:cNvPr>
          <p:cNvSpPr txBox="1"/>
          <p:nvPr/>
        </p:nvSpPr>
        <p:spPr>
          <a:xfrm>
            <a:off x="492252" y="3429000"/>
            <a:ext cx="834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Fire Ant				    Twig or Elongate twig ant</a:t>
            </a:r>
          </a:p>
        </p:txBody>
      </p:sp>
      <p:pic>
        <p:nvPicPr>
          <p:cNvPr id="2054" name="Picture 6" descr="Twig Ant - Pseudomyrmex gracilis - BugGuide.Net">
            <a:extLst>
              <a:ext uri="{FF2B5EF4-FFF2-40B4-BE49-F238E27FC236}">
                <a16:creationId xmlns="" xmlns:a16="http://schemas.microsoft.com/office/drawing/2014/main" id="{F507DEAD-FB0C-4B83-AD95-04F83355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2" y="438912"/>
            <a:ext cx="20193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E6A3C502-0C4A-4E8B-A856-EA6EB2FD9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13"/>
    </mc:Choice>
    <mc:Fallback xmlns="">
      <p:transition spd="slow" advTm="91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safety – Red velvet 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524000"/>
            <a:ext cx="121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It is really a wasp, not an ant!</a:t>
            </a:r>
          </a:p>
        </p:txBody>
      </p:sp>
      <p:pic>
        <p:nvPicPr>
          <p:cNvPr id="49156" name="Picture 4" descr="Image result for red velvet an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295400"/>
            <a:ext cx="3352800" cy="2743200"/>
          </a:xfrm>
          <a:prstGeom prst="rect">
            <a:avLst/>
          </a:prstGeom>
          <a:noFill/>
        </p:spPr>
      </p:pic>
      <p:pic>
        <p:nvPicPr>
          <p:cNvPr id="49158" name="Picture 6" descr="Image result for red velvet a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588" y="2514832"/>
            <a:ext cx="2057400" cy="27051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85179C-D36E-460C-BC41-51CC334FE92D}"/>
              </a:ext>
            </a:extLst>
          </p:cNvPr>
          <p:cNvSpPr txBox="1"/>
          <p:nvPr/>
        </p:nvSpPr>
        <p:spPr>
          <a:xfrm>
            <a:off x="2209800" y="4343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red velvet ant hunts ground nesting insects for food.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2AD56B0-B506-4B35-803B-CF0F32639412}"/>
              </a:ext>
            </a:extLst>
          </p:cNvPr>
          <p:cNvSpPr txBox="1"/>
          <p:nvPr/>
        </p:nvSpPr>
        <p:spPr>
          <a:xfrm>
            <a:off x="6172200" y="5334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male red velvet ants have wings.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59D626EC-E2CB-4FCF-894F-42AB75229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4"/>
    </mc:Choice>
    <mc:Fallback xmlns="">
      <p:transition spd="slow" advTm="4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safety – the flannel moth</a:t>
            </a:r>
          </a:p>
        </p:txBody>
      </p:sp>
      <p:pic>
        <p:nvPicPr>
          <p:cNvPr id="38914" name="Picture 2" descr="Image result for flannel moth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370048">
            <a:off x="5249422" y="1806550"/>
            <a:ext cx="3054618" cy="278767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6" cstate="print"/>
          <a:srcRect t="22500" b="20000"/>
          <a:stretch>
            <a:fillRect/>
          </a:stretch>
        </p:blipFill>
        <p:spPr bwMode="auto">
          <a:xfrm>
            <a:off x="762000" y="18288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 rot="1253378">
            <a:off x="7388458" y="1182121"/>
            <a:ext cx="335424" cy="629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Asp (Puss Caterpillar)– the larva of the moth</a:t>
            </a:r>
          </a:p>
          <a:p>
            <a:r>
              <a:rPr lang="en-US" sz="2800" b="1" dirty="0"/>
              <a:t>Touching it can cause severe pain and blisters.</a:t>
            </a:r>
          </a:p>
        </p:txBody>
      </p:sp>
      <p:sp>
        <p:nvSpPr>
          <p:cNvPr id="11" name="Up Arrow 10"/>
          <p:cNvSpPr/>
          <p:nvPr/>
        </p:nvSpPr>
        <p:spPr>
          <a:xfrm rot="1177856">
            <a:off x="1040223" y="4383329"/>
            <a:ext cx="378618" cy="8145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7" name="Picture 5" descr="Image result for asp caterpillar sti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143001"/>
            <a:ext cx="1828800" cy="1219200"/>
          </a:xfrm>
          <a:prstGeom prst="rect">
            <a:avLst/>
          </a:prstGeom>
          <a:noFill/>
        </p:spPr>
      </p:pic>
      <p:pic>
        <p:nvPicPr>
          <p:cNvPr id="38919" name="Picture 7" descr="Image result for asp caterpillar sti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15556" t="17944" r="7778" b="25234"/>
          <a:stretch>
            <a:fillRect/>
          </a:stretch>
        </p:blipFill>
        <p:spPr bwMode="auto">
          <a:xfrm>
            <a:off x="6400800" y="5562600"/>
            <a:ext cx="2057400" cy="1219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720BF1C-33BF-41C5-8CA7-1A83AC940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92"/>
    </mc:Choice>
    <mc:Fallback xmlns="">
      <p:transition spd="slow" advTm="5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Spider safety</a:t>
            </a:r>
          </a:p>
        </p:txBody>
      </p:sp>
      <p:pic>
        <p:nvPicPr>
          <p:cNvPr id="50178" name="Picture 2" descr="Black Widow On 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438400"/>
            <a:ext cx="3429000" cy="348615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161940-BC77-466C-8B6E-CC576BDC98CD}"/>
              </a:ext>
            </a:extLst>
          </p:cNvPr>
          <p:cNvSpPr txBox="1"/>
          <p:nvPr/>
        </p:nvSpPr>
        <p:spPr>
          <a:xfrm>
            <a:off x="914400" y="6019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widow spider                                                                                      </a:t>
            </a:r>
          </a:p>
        </p:txBody>
      </p:sp>
      <p:pic>
        <p:nvPicPr>
          <p:cNvPr id="3076" name="Picture 4" descr="Southern black widow -">
            <a:extLst>
              <a:ext uri="{FF2B5EF4-FFF2-40B4-BE49-F238E27FC236}">
                <a16:creationId xmlns="" xmlns:a16="http://schemas.microsoft.com/office/drawing/2014/main" id="{34196024-5CCF-467E-B580-5CB3AD7E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7" y="4013644"/>
            <a:ext cx="3905250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E24EB8-4634-48C5-B7A4-A0E9F760E048}"/>
              </a:ext>
            </a:extLst>
          </p:cNvPr>
          <p:cNvSpPr txBox="1"/>
          <p:nvPr/>
        </p:nvSpPr>
        <p:spPr>
          <a:xfrm>
            <a:off x="4267200" y="6400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Brown widow spider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6D74F8-BA98-4E2A-BFB5-D85E6F6BA5E4}"/>
              </a:ext>
            </a:extLst>
          </p:cNvPr>
          <p:cNvSpPr txBox="1"/>
          <p:nvPr/>
        </p:nvSpPr>
        <p:spPr>
          <a:xfrm>
            <a:off x="5410200" y="345338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Brown recluse spider</a:t>
            </a:r>
          </a:p>
        </p:txBody>
      </p:sp>
      <p:pic>
        <p:nvPicPr>
          <p:cNvPr id="1026" name="Picture 2" descr="Brown recluse spider - Wikipedia">
            <a:extLst>
              <a:ext uri="{FF2B5EF4-FFF2-40B4-BE49-F238E27FC236}">
                <a16:creationId xmlns="" xmlns:a16="http://schemas.microsoft.com/office/drawing/2014/main" id="{73104961-9BFE-45CF-A9FB-CA10FD7C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78233"/>
            <a:ext cx="3429000" cy="257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31EB1614-4420-4666-B63B-F61BC94A5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25"/>
    </mc:Choice>
    <mc:Fallback xmlns="">
      <p:transition spd="slow" advTm="15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Lady Beetle feeding</a:t>
            </a:r>
          </a:p>
        </p:txBody>
      </p:sp>
      <p:pic>
        <p:nvPicPr>
          <p:cNvPr id="3" name="Picture 2" descr="Lady-Bug-Larva-Eating-An-Aphid.jpg"/>
          <p:cNvPicPr>
            <a:picLocks noChangeAspect="1"/>
          </p:cNvPicPr>
          <p:nvPr/>
        </p:nvPicPr>
        <p:blipFill>
          <a:blip r:embed="rId4" cstate="print"/>
          <a:srcRect r="17273" b="13333"/>
          <a:stretch>
            <a:fillRect/>
          </a:stretch>
        </p:blipFill>
        <p:spPr>
          <a:xfrm>
            <a:off x="4648200" y="3429000"/>
            <a:ext cx="3962400" cy="2971800"/>
          </a:xfrm>
          <a:prstGeom prst="rect">
            <a:avLst/>
          </a:prstGeom>
        </p:spPr>
      </p:pic>
      <p:pic>
        <p:nvPicPr>
          <p:cNvPr id="4" name="Picture 3" descr="ladybug eating aphids.jpg"/>
          <p:cNvPicPr>
            <a:picLocks noChangeAspect="1"/>
          </p:cNvPicPr>
          <p:nvPr/>
        </p:nvPicPr>
        <p:blipFill>
          <a:blip r:embed="rId5" cstate="print"/>
          <a:srcRect l="30312" r="6875" b="30408"/>
          <a:stretch>
            <a:fillRect/>
          </a:stretch>
        </p:blipFill>
        <p:spPr>
          <a:xfrm>
            <a:off x="457200" y="1219200"/>
            <a:ext cx="5105400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1752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Adult Lady Beetle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5486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Lady Beetle larva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1EF2BCC1-DDF6-4321-AD74-9D86A5834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9"/>
    </mc:Choice>
    <mc:Fallback xmlns="">
      <p:transition spd="slow" advTm="3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Sucking mouthpart</a:t>
            </a:r>
          </a:p>
        </p:txBody>
      </p:sp>
      <p:pic>
        <p:nvPicPr>
          <p:cNvPr id="3" name="Picture 2" descr="insect siphoning mouthpart - stinkbug.jpg"/>
          <p:cNvPicPr>
            <a:picLocks noChangeAspect="1"/>
          </p:cNvPicPr>
          <p:nvPr/>
        </p:nvPicPr>
        <p:blipFill>
          <a:blip r:embed="rId4" cstate="print"/>
          <a:srcRect r="18269"/>
          <a:stretch>
            <a:fillRect/>
          </a:stretch>
        </p:blipFill>
        <p:spPr>
          <a:xfrm>
            <a:off x="1295400" y="1371600"/>
            <a:ext cx="6477000" cy="5105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0E61E8AE-C289-4D59-AF05-6F118D6AD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3"/>
    </mc:Choice>
    <mc:Fallback xmlns="">
      <p:transition spd="slow" advTm="5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Aphids feeding</a:t>
            </a:r>
          </a:p>
        </p:txBody>
      </p:sp>
      <p:pic>
        <p:nvPicPr>
          <p:cNvPr id="3" name="Picture 2" descr="aphids feeding.jpg"/>
          <p:cNvPicPr>
            <a:picLocks noChangeAspect="1"/>
          </p:cNvPicPr>
          <p:nvPr/>
        </p:nvPicPr>
        <p:blipFill>
          <a:blip r:embed="rId4" cstate="print"/>
          <a:srcRect l="5000" t="12353"/>
          <a:stretch>
            <a:fillRect/>
          </a:stretch>
        </p:blipFill>
        <p:spPr>
          <a:xfrm>
            <a:off x="685800" y="1447799"/>
            <a:ext cx="7620000" cy="45720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1A6398F3-1377-4AD0-BDCD-B8504AEFF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0"/>
    </mc:Choice>
    <mc:Fallback xmlns="">
      <p:transition spd="slow" advTm="5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Mosquito feeding</a:t>
            </a:r>
          </a:p>
        </p:txBody>
      </p:sp>
      <p:pic>
        <p:nvPicPr>
          <p:cNvPr id="3" name="Picture 2" descr="Mosquito_biting.jpg"/>
          <p:cNvPicPr>
            <a:picLocks noChangeAspect="1"/>
          </p:cNvPicPr>
          <p:nvPr/>
        </p:nvPicPr>
        <p:blipFill>
          <a:blip r:embed="rId4" cstate="print"/>
          <a:srcRect t="18889" r="5000"/>
          <a:stretch>
            <a:fillRect/>
          </a:stretch>
        </p:blipFill>
        <p:spPr>
          <a:xfrm>
            <a:off x="228600" y="1143000"/>
            <a:ext cx="8686800" cy="5562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606BFCB4-32EE-41AF-A2ED-18551E77E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5"/>
    </mc:Choice>
    <mc:Fallback xmlns="">
      <p:transition spd="slow" advTm="2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Siphoning mouthpart</a:t>
            </a:r>
          </a:p>
        </p:txBody>
      </p:sp>
      <p:pic>
        <p:nvPicPr>
          <p:cNvPr id="3" name="Picture 2" descr="butterfly-probosc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676400"/>
            <a:ext cx="2698750" cy="3644900"/>
          </a:xfrm>
          <a:prstGeom prst="rect">
            <a:avLst/>
          </a:prstGeom>
        </p:spPr>
      </p:pic>
      <p:pic>
        <p:nvPicPr>
          <p:cNvPr id="4" name="Picture 3" descr="butterfly (tiger swallowtail)  feed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1219200"/>
            <a:ext cx="4851400" cy="5156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DC7959B6-6CB1-4CB0-986E-641ED9F1B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0"/>
    </mc:Choice>
    <mc:Fallback xmlns="">
      <p:transition spd="slow" advTm="4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did this?</a:t>
            </a:r>
          </a:p>
        </p:txBody>
      </p:sp>
      <p:pic>
        <p:nvPicPr>
          <p:cNvPr id="6" name="Content Placeholder 5" descr="Caterpillar-da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1371600"/>
            <a:ext cx="4267200" cy="3352800"/>
          </a:xfrm>
        </p:spPr>
      </p:pic>
      <p:sp>
        <p:nvSpPr>
          <p:cNvPr id="5" name="TextBox 4"/>
          <p:cNvSpPr txBox="1"/>
          <p:nvPr/>
        </p:nvSpPr>
        <p:spPr>
          <a:xfrm>
            <a:off x="6172200" y="2057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Frass</a:t>
            </a:r>
          </a:p>
        </p:txBody>
      </p:sp>
      <p:pic>
        <p:nvPicPr>
          <p:cNvPr id="14338" name="Picture 2" descr="http://bugguide.net/images/cache/1RZQURHQDR40L0U0K0U000N0YQRQWRHQFR6000KQTRJKJQHQ9R40YQX0YQHQARXQJR20CR7QOR7QH0IQYRW0YRU0.jpg"/>
          <p:cNvPicPr>
            <a:picLocks noChangeAspect="1" noChangeArrowheads="1"/>
          </p:cNvPicPr>
          <p:nvPr/>
        </p:nvPicPr>
        <p:blipFill>
          <a:blip r:embed="rId5" cstate="print"/>
          <a:srcRect t="15470" r="18571" b="4972"/>
          <a:stretch>
            <a:fillRect/>
          </a:stretch>
        </p:blipFill>
        <p:spPr bwMode="auto">
          <a:xfrm>
            <a:off x="4495800" y="3581400"/>
            <a:ext cx="4343400" cy="2743200"/>
          </a:xfrm>
          <a:prstGeom prst="rect">
            <a:avLst/>
          </a:prstGeom>
          <a:noFill/>
        </p:spPr>
      </p:pic>
      <p:sp>
        <p:nvSpPr>
          <p:cNvPr id="9" name="Down Arrow 8"/>
          <p:cNvSpPr/>
          <p:nvPr/>
        </p:nvSpPr>
        <p:spPr>
          <a:xfrm>
            <a:off x="6553200" y="2590800"/>
            <a:ext cx="484632" cy="1752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90C556-C08B-4B0F-AFD7-81FC0AE8E677}"/>
              </a:ext>
            </a:extLst>
          </p:cNvPr>
          <p:cNvSpPr txBox="1"/>
          <p:nvPr/>
        </p:nvSpPr>
        <p:spPr>
          <a:xfrm>
            <a:off x="990600" y="5334000"/>
            <a:ext cx="2133600" cy="59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Holes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="" xmlns:a16="http://schemas.microsoft.com/office/drawing/2014/main" id="{2129A754-9845-419F-8156-BDE89B344FD0}"/>
              </a:ext>
            </a:extLst>
          </p:cNvPr>
          <p:cNvSpPr/>
          <p:nvPr/>
        </p:nvSpPr>
        <p:spPr>
          <a:xfrm>
            <a:off x="1295400" y="3737372"/>
            <a:ext cx="484632" cy="1596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08B8F02F-4379-42CE-BE03-2487C900C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0"/>
    </mc:Choice>
    <mc:Fallback xmlns="">
      <p:transition spd="slow" advTm="3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2062</TotalTime>
  <Words>348</Words>
  <Application>Microsoft Office PowerPoint</Application>
  <PresentationFormat>On-screen Show (4:3)</PresentationFormat>
  <Paragraphs>71</Paragraphs>
  <Slides>34</Slides>
  <Notes>0</Notes>
  <HiddenSlides>0</HiddenSlides>
  <MMClips>34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Trek</vt:lpstr>
      <vt:lpstr>Know the signs – follow the clues</vt:lpstr>
      <vt:lpstr>Three types of insect mouthparts</vt:lpstr>
      <vt:lpstr>Chewing mouthpart</vt:lpstr>
      <vt:lpstr>Lady Beetle feeding</vt:lpstr>
      <vt:lpstr>Sucking mouthpart</vt:lpstr>
      <vt:lpstr>Aphids feeding</vt:lpstr>
      <vt:lpstr>Mosquito feeding</vt:lpstr>
      <vt:lpstr>Siphoning mouthpart</vt:lpstr>
      <vt:lpstr>Who did this?</vt:lpstr>
      <vt:lpstr>Caterpillars</vt:lpstr>
      <vt:lpstr>Who did this?</vt:lpstr>
      <vt:lpstr>Caterpillars and beetles</vt:lpstr>
      <vt:lpstr>Who did this?</vt:lpstr>
      <vt:lpstr>Stink Bugs</vt:lpstr>
      <vt:lpstr>Who did this?</vt:lpstr>
      <vt:lpstr>Aphids</vt:lpstr>
      <vt:lpstr>More plant damage suspects</vt:lpstr>
      <vt:lpstr>Keep your eyes open!</vt:lpstr>
      <vt:lpstr>Pests</vt:lpstr>
      <vt:lpstr>beneficial insects</vt:lpstr>
      <vt:lpstr>Are caterpillars Pests?</vt:lpstr>
      <vt:lpstr>How about wasps?</vt:lpstr>
      <vt:lpstr>Hmm, Spiders?</vt:lpstr>
      <vt:lpstr>Dragonfly</vt:lpstr>
      <vt:lpstr>Praying mantis</vt:lpstr>
      <vt:lpstr>Some Natural Pest Controls</vt:lpstr>
      <vt:lpstr>Control Mosquitoes?</vt:lpstr>
      <vt:lpstr>How to control Caterpillars?</vt:lpstr>
      <vt:lpstr>Can plants be pests?</vt:lpstr>
      <vt:lpstr>Insect safety – stinging flying insects</vt:lpstr>
      <vt:lpstr>Insect safety – ants</vt:lpstr>
      <vt:lpstr>Insect safety – Red velvet ant</vt:lpstr>
      <vt:lpstr>Insect safety – the flannel moth</vt:lpstr>
      <vt:lpstr>Spider safety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 Mouthparts</dc:title>
  <dc:creator>H F Opperman</dc:creator>
  <cp:lastModifiedBy>langr1dc</cp:lastModifiedBy>
  <cp:revision>90</cp:revision>
  <dcterms:created xsi:type="dcterms:W3CDTF">2013-05-15T20:39:09Z</dcterms:created>
  <dcterms:modified xsi:type="dcterms:W3CDTF">2021-04-06T19:24:57Z</dcterms:modified>
</cp:coreProperties>
</file>