
<file path=[Content_Types].xml><?xml version="1.0" encoding="utf-8"?>
<Types xmlns="http://schemas.openxmlformats.org/package/2006/content-types">
  <Default Extension="png" ContentType="image/png"/>
  <Default Extension="jpeg" ContentType="image/jpeg"/>
  <Default Extension="m4a" ContentType="audio/unknown"/>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6" r:id="rId3"/>
    <p:sldId id="257" r:id="rId4"/>
    <p:sldId id="258" r:id="rId5"/>
    <p:sldId id="277" r:id="rId6"/>
    <p:sldId id="259" r:id="rId7"/>
    <p:sldId id="260" r:id="rId8"/>
    <p:sldId id="262" r:id="rId9"/>
    <p:sldId id="285" r:id="rId10"/>
    <p:sldId id="261" r:id="rId11"/>
    <p:sldId id="264" r:id="rId12"/>
    <p:sldId id="265" r:id="rId13"/>
    <p:sldId id="266" r:id="rId14"/>
    <p:sldId id="286" r:id="rId15"/>
    <p:sldId id="283" r:id="rId16"/>
    <p:sldId id="282" r:id="rId17"/>
    <p:sldId id="284" r:id="rId18"/>
    <p:sldId id="287"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1944" y="-2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4D571460-A460-4D4D-91B3-98E3BEF74039}" type="datetimeFigureOut">
              <a:rPr lang="en-US" smtClean="0"/>
              <a:pPr/>
              <a:t>8/22/2020</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71EFD0A5-9181-4638-90EC-760CBCA2473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D571460-A460-4D4D-91B3-98E3BEF74039}" type="datetimeFigureOut">
              <a:rPr lang="en-US" smtClean="0"/>
              <a:pPr/>
              <a:t>8/22/2020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EFD0A5-9181-4638-90EC-760CBCA2473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D571460-A460-4D4D-91B3-98E3BEF74039}" type="datetimeFigureOut">
              <a:rPr lang="en-US" smtClean="0"/>
              <a:pPr/>
              <a:t>8/22/2020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EFD0A5-9181-4638-90EC-760CBCA2473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4D571460-A460-4D4D-91B3-98E3BEF74039}" type="datetimeFigureOut">
              <a:rPr lang="en-US" smtClean="0"/>
              <a:pPr/>
              <a:t>8/22/2020</a:t>
            </a:fld>
            <a:endParaRPr lang="en-US"/>
          </a:p>
        </p:txBody>
      </p:sp>
      <p:sp>
        <p:nvSpPr>
          <p:cNvPr id="19" name="Footer Placeholder 18"/>
          <p:cNvSpPr>
            <a:spLocks noGrp="1"/>
          </p:cNvSpPr>
          <p:nvPr>
            <p:ph type="ftr" sz="quarter" idx="11"/>
          </p:nvPr>
        </p:nvSpPr>
        <p:spPr>
          <a:xfrm>
            <a:off x="3581400" y="76200"/>
            <a:ext cx="2895600" cy="288925"/>
          </a:xfrm>
        </p:spPr>
        <p:txBody>
          <a:bodyPr/>
          <a:lstStyle/>
          <a:p>
            <a:endParaRPr lang="en-US"/>
          </a:p>
        </p:txBody>
      </p:sp>
      <p:sp>
        <p:nvSpPr>
          <p:cNvPr id="16" name="Slide Number Placeholder 15"/>
          <p:cNvSpPr>
            <a:spLocks noGrp="1"/>
          </p:cNvSpPr>
          <p:nvPr>
            <p:ph type="sldNum" sz="quarter" idx="12"/>
          </p:nvPr>
        </p:nvSpPr>
        <p:spPr>
          <a:xfrm>
            <a:off x="8229600" y="6473952"/>
            <a:ext cx="758952" cy="246888"/>
          </a:xfrm>
        </p:spPr>
        <p:txBody>
          <a:bodyPr/>
          <a:lstStyle/>
          <a:p>
            <a:fld id="{71EFD0A5-9181-4638-90EC-760CBCA2473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4D571460-A460-4D4D-91B3-98E3BEF74039}" type="datetimeFigureOut">
              <a:rPr lang="en-US" smtClean="0"/>
              <a:pPr/>
              <a:t>8/22/2020</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71EFD0A5-9181-4638-90EC-760CBCA24730}" type="slidenum">
              <a:rPr lang="en-US" smtClean="0"/>
              <a:pPr/>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4D571460-A460-4D4D-91B3-98E3BEF74039}" type="datetimeFigureOut">
              <a:rPr lang="en-US" smtClean="0"/>
              <a:pPr/>
              <a:t>8/22/2020</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71EFD0A5-9181-4638-90EC-760CBCA2473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4D571460-A460-4D4D-91B3-98E3BEF74039}" type="datetimeFigureOut">
              <a:rPr lang="en-US" smtClean="0"/>
              <a:pPr/>
              <a:t>8/22/2020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229600" y="6477000"/>
            <a:ext cx="762000" cy="246888"/>
          </a:xfrm>
        </p:spPr>
        <p:txBody>
          <a:bodyPr/>
          <a:lstStyle/>
          <a:p>
            <a:fld id="{71EFD0A5-9181-4638-90EC-760CBCA24730}" type="slidenum">
              <a:rPr lang="en-US" smtClean="0"/>
              <a:pPr/>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4D571460-A460-4D4D-91B3-98E3BEF74039}" type="datetimeFigureOut">
              <a:rPr lang="en-US" smtClean="0"/>
              <a:pPr/>
              <a:t>8/22/2020</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EFD0A5-9181-4638-90EC-760CBCA2473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D571460-A460-4D4D-91B3-98E3BEF74039}" type="datetimeFigureOut">
              <a:rPr lang="en-US" smtClean="0"/>
              <a:pPr/>
              <a:t>8/22/2020</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EFD0A5-9181-4638-90EC-760CBCA2473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4D571460-A460-4D4D-91B3-98E3BEF74039}" type="datetimeFigureOut">
              <a:rPr lang="en-US" smtClean="0"/>
              <a:pPr/>
              <a:t>8/22/2020</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EFD0A5-9181-4638-90EC-760CBCA2473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4D571460-A460-4D4D-91B3-98E3BEF74039}" type="datetimeFigureOut">
              <a:rPr lang="en-US" smtClean="0"/>
              <a:pPr/>
              <a:t>8/22/2020</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71EFD0A5-9181-4638-90EC-760CBCA24730}" type="slidenum">
              <a:rPr lang="en-US" smtClean="0"/>
              <a:pPr/>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4D571460-A460-4D4D-91B3-98E3BEF74039}" type="datetimeFigureOut">
              <a:rPr lang="en-US" smtClean="0"/>
              <a:pPr/>
              <a:t>8/22/2020</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71EFD0A5-9181-4638-90EC-760CBCA24730}" type="slidenum">
              <a:rPr lang="en-US" smtClean="0"/>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6.xml"/><Relationship Id="rId7" Type="http://schemas.openxmlformats.org/officeDocument/2006/relationships/image" Target="../media/image25.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4.png"/><Relationship Id="rId4" Type="http://schemas.openxmlformats.org/officeDocument/2006/relationships/image" Target="../media/image22.jpeg"/><Relationship Id="rId9"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28.jpeg"/><Relationship Id="rId4" Type="http://schemas.openxmlformats.org/officeDocument/2006/relationships/hyperlink" Target="http://www.google.com/url?sa=i&amp;rct=j&amp;q=&amp;esrc=s&amp;source=images&amp;cd=&amp;cad=rja&amp;uact=8&amp;ved=0CAcQjRw&amp;url=http://sitn.hms.harvard.edu/flash/2014/buzzkill-where-have-all-the-bees-gone/&amp;ei=dWjNVJ7aBIH7gwTSjIHoCg&amp;psig=AFQjCNGdP50YgUxW7NI1Fx0pNIV_KtquSg&amp;ust=1422832520202874"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google.com/url?sa=i&amp;rct=j&amp;q=&amp;esrc=s&amp;source=images&amp;cd=&amp;cad=rja&amp;uact=8&amp;ved=0CAcQjRw&amp;url=https://www.pinterest.com/frosster/insect-farm/&amp;ei=mYHNVKbcHYqxggTE3YCgCQ&amp;psig=AFQjCNGtBCjc5IAq1ZbCRyPfttCmSypSnA&amp;ust=1422840494309272" TargetMode="External"/><Relationship Id="rId3" Type="http://schemas.openxmlformats.org/officeDocument/2006/relationships/slideLayout" Target="../slideLayouts/slideLayout8.xml"/><Relationship Id="rId7" Type="http://schemas.openxmlformats.org/officeDocument/2006/relationships/image" Target="../media/image30.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www.google.com/url?sa=i&amp;rct=j&amp;q=&amp;esrc=s&amp;source=images&amp;cd=&amp;cad=rja&amp;uact=8&amp;ved=0CAcQjRw&amp;url=http://www.networx.com/article/non-toxic-insecticide-alternatives&amp;ei=2mzNVKLbBo_ggwT294LACQ&amp;psig=AFQjCNH6y7luQPpznaRpXynssA6A1lv8Eg&amp;ust=1422835207039866" TargetMode="External"/><Relationship Id="rId5" Type="http://schemas.openxmlformats.org/officeDocument/2006/relationships/hyperlink" Target="http://www.google.com/url?sa=i&amp;rct=j&amp;q=&amp;esrc=s&amp;source=images&amp;cd=&amp;cad=rja&amp;uact=8&amp;ved=0CAcQjRw&amp;url=http://www.mnn.com/your-home/at-home/stories/nontoxic-insecticide-alternatives&amp;ei=kWzNVMf_IYGGNrycgpgB&amp;psig=AFQjCNH6y7luQPpznaRpXynssA6A1lv8Eg&amp;ust=1422835207039866" TargetMode="External"/><Relationship Id="rId10" Type="http://schemas.openxmlformats.org/officeDocument/2006/relationships/image" Target="../media/image4.png"/><Relationship Id="rId4" Type="http://schemas.openxmlformats.org/officeDocument/2006/relationships/image" Target="../media/image29.jpeg"/><Relationship Id="rId9" Type="http://schemas.openxmlformats.org/officeDocument/2006/relationships/image" Target="../media/image31.jpeg"/></Relationships>
</file>

<file path=ppt/slides/_rels/slide13.xml.rels><?xml version="1.0" encoding="UTF-8" standalone="yes"?>
<Relationships xmlns="http://schemas.openxmlformats.org/package/2006/relationships"><Relationship Id="rId8" Type="http://schemas.openxmlformats.org/officeDocument/2006/relationships/hyperlink" Target="http://upload.wikimedia.org/wikipedia/commons/4/4f/Bees_on_sunflower.JPG" TargetMode="External"/><Relationship Id="rId3" Type="http://schemas.openxmlformats.org/officeDocument/2006/relationships/slideLayout" Target="../slideLayouts/slideLayout6.xml"/><Relationship Id="rId7" Type="http://schemas.openxmlformats.org/officeDocument/2006/relationships/image" Target="../media/image33.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www.google.com/url?sa=i&amp;rct=j&amp;q=&amp;esrc=s&amp;source=images&amp;cd=&amp;cad=rja&amp;uact=8&amp;ved=0CAcQjRw&amp;url=http://vetmed.duhs.duke.edu/GuidelinesforSunflowerSeeds.html&amp;ei=q23NVNHDNYWmNpyCg7gM&amp;psig=AFQjCNHe0c0B5jBhzwaFOZ-GK0wWprYA_g&amp;ust=1422835459354820" TargetMode="External"/><Relationship Id="rId5" Type="http://schemas.openxmlformats.org/officeDocument/2006/relationships/image" Target="../media/image32.jpeg"/><Relationship Id="rId10" Type="http://schemas.openxmlformats.org/officeDocument/2006/relationships/image" Target="../media/image4.png"/><Relationship Id="rId4" Type="http://schemas.openxmlformats.org/officeDocument/2006/relationships/hyperlink" Target="http://www.sciencephoto.com/media/33348/enlarge" TargetMode="External"/><Relationship Id="rId9"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9.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slideLayout" Target="../slideLayouts/slideLayout2.xml"/><Relationship Id="rId7" Type="http://schemas.openxmlformats.org/officeDocument/2006/relationships/image" Target="../media/image4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slideLayout" Target="../slideLayouts/slideLayout6.xml"/><Relationship Id="rId7" Type="http://schemas.microsoft.com/office/2007/relationships/hdphoto" Target="../media/hdphoto1.wdp"/><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7.png"/><Relationship Id="rId5" Type="http://schemas.openxmlformats.org/officeDocument/2006/relationships/image" Target="../media/image46.jpeg"/><Relationship Id="rId10" Type="http://schemas.openxmlformats.org/officeDocument/2006/relationships/image" Target="../media/image4.png"/><Relationship Id="rId4" Type="http://schemas.openxmlformats.org/officeDocument/2006/relationships/image" Target="../media/image45.jpeg"/><Relationship Id="rId9"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13.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8" Type="http://schemas.openxmlformats.org/officeDocument/2006/relationships/hyperlink" Target="https://thelifeofyourtime.files.wordpress.com/2011/06/dscf0960.jpg" TargetMode="External"/><Relationship Id="rId13" Type="http://schemas.openxmlformats.org/officeDocument/2006/relationships/image" Target="../media/image19.jpeg"/><Relationship Id="rId3" Type="http://schemas.openxmlformats.org/officeDocument/2006/relationships/slideLayout" Target="../slideLayouts/slideLayout6.xml"/><Relationship Id="rId7" Type="http://schemas.openxmlformats.org/officeDocument/2006/relationships/image" Target="../media/image15.jpeg"/><Relationship Id="rId12" Type="http://schemas.openxmlformats.org/officeDocument/2006/relationships/image" Target="../media/image18.jpeg"/><Relationship Id="rId2" Type="http://schemas.openxmlformats.org/officeDocument/2006/relationships/audio" Target="../media/media8.m4a"/><Relationship Id="rId16" Type="http://schemas.openxmlformats.org/officeDocument/2006/relationships/image" Target="../media/image4.png"/><Relationship Id="rId1" Type="http://schemas.microsoft.com/office/2007/relationships/media" Target="../media/media8.m4a"/><Relationship Id="rId6" Type="http://schemas.openxmlformats.org/officeDocument/2006/relationships/hyperlink" Target="https://www.google.com/url?sa=i&amp;rct=j&amp;q=&amp;esrc=s&amp;source=images&amp;cd=&amp;cad=rja&amp;uact=8&amp;ved=0CAcQjRw&amp;url=https://thelifeofyourtime.wordpress.com/2011/06/18/plant-insect-interaction-soldier-beetles-on-a-roughleaf-dogwood/&amp;ei=317NVICxB8nBggSGwYDgAw&amp;psig=AFQjCNHSf1A3JSMHFsZLnO3AzLdwwulVvw&amp;ust=1422831551586506" TargetMode="External"/><Relationship Id="rId11" Type="http://schemas.openxmlformats.org/officeDocument/2006/relationships/hyperlink" Target="http://www.google.com/url?sa=i&amp;rct=j&amp;q=&amp;esrc=s&amp;source=images&amp;cd=&amp;cad=rja&amp;uact=8&amp;ved=0CAcQjRw&amp;url=http://hummingtree.co.uk/the-interplay-of-plants-and-their-insect-pollinators/&amp;ei=8GDNVOnzOYe1ggT20YHwCA&amp;psig=AFQjCNHSf1A3JSMHFsZLnO3AzLdwwulVvw&amp;ust=1422831551586506" TargetMode="External"/><Relationship Id="rId5" Type="http://schemas.openxmlformats.org/officeDocument/2006/relationships/image" Target="../media/image14.jpeg"/><Relationship Id="rId15" Type="http://schemas.openxmlformats.org/officeDocument/2006/relationships/image" Target="../media/image20.jpeg"/><Relationship Id="rId10" Type="http://schemas.openxmlformats.org/officeDocument/2006/relationships/image" Target="../media/image17.jpeg"/><Relationship Id="rId4" Type="http://schemas.openxmlformats.org/officeDocument/2006/relationships/hyperlink" Target="http://www.google.com/url?sa=i&amp;rct=j&amp;q=&amp;esrc=s&amp;source=images&amp;cd=&amp;cad=rja&amp;uact=8&amp;ved=0CAcQjRw&amp;url=http://king-animal.blogspot.com/2012/07/bee.html&amp;ei=b17NVPq5MI-INqqXgKgC&amp;psig=AFQjCNHSf1A3JSMHFsZLnO3AzLdwwulVvw&amp;ust=1422831551586506" TargetMode="External"/><Relationship Id="rId9" Type="http://schemas.openxmlformats.org/officeDocument/2006/relationships/image" Target="../media/image16.jpeg"/><Relationship Id="rId14" Type="http://schemas.openxmlformats.org/officeDocument/2006/relationships/hyperlink" Target="http://www.wallpaperban.com/wp-content/uploads/2013/02/Bee-Flower-Pollination-Plant-Bud.jpg"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pollination</a:t>
            </a:r>
          </a:p>
        </p:txBody>
      </p:sp>
      <p:pic>
        <p:nvPicPr>
          <p:cNvPr id="4" name="Picture 3" descr="Pollination_Bee_Dandelion_Zoom"/>
          <p:cNvPicPr>
            <a:picLocks noChangeAspect="1" noChangeArrowheads="1"/>
          </p:cNvPicPr>
          <p:nvPr/>
        </p:nvPicPr>
        <p:blipFill>
          <a:blip r:embed="rId4" cstate="print"/>
          <a:srcRect/>
          <a:stretch>
            <a:fillRect/>
          </a:stretch>
        </p:blipFill>
        <p:spPr bwMode="auto">
          <a:xfrm>
            <a:off x="609600" y="1295400"/>
            <a:ext cx="7467600" cy="5181600"/>
          </a:xfrm>
          <a:prstGeom prst="rect">
            <a:avLst/>
          </a:prstGeom>
          <a:noFill/>
        </p:spPr>
      </p:pic>
      <p:pic>
        <p:nvPicPr>
          <p:cNvPr id="3" name="Audio 2">
            <a:hlinkClick r:id="" action="ppaction://media"/>
            <a:extLst>
              <a:ext uri="{FF2B5EF4-FFF2-40B4-BE49-F238E27FC236}">
                <a16:creationId xmlns:a16="http://schemas.microsoft.com/office/drawing/2014/main" xmlns="" id="{5C599CF9-39E0-43FD-8BDA-4261ADDDE1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773"/>
    </mc:Choice>
    <mc:Fallback xmlns="">
      <p:transition spd="slow" advTm="14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agents of Pollination</a:t>
            </a:r>
          </a:p>
        </p:txBody>
      </p:sp>
      <p:pic>
        <p:nvPicPr>
          <p:cNvPr id="19462" name="Picture 6" descr="http://www.pollinator.ca/bestpractices/images/conifer%20pollen%20release.jpg"/>
          <p:cNvPicPr>
            <a:picLocks noChangeAspect="1" noChangeArrowheads="1"/>
          </p:cNvPicPr>
          <p:nvPr/>
        </p:nvPicPr>
        <p:blipFill>
          <a:blip r:embed="rId4" cstate="print"/>
          <a:srcRect/>
          <a:stretch>
            <a:fillRect/>
          </a:stretch>
        </p:blipFill>
        <p:spPr bwMode="auto">
          <a:xfrm>
            <a:off x="4516977" y="1347926"/>
            <a:ext cx="2514600" cy="2895600"/>
          </a:xfrm>
          <a:prstGeom prst="rect">
            <a:avLst/>
          </a:prstGeom>
          <a:noFill/>
        </p:spPr>
      </p:pic>
      <p:sp>
        <p:nvSpPr>
          <p:cNvPr id="8" name="TextBox 7"/>
          <p:cNvSpPr txBox="1"/>
          <p:nvPr/>
        </p:nvSpPr>
        <p:spPr>
          <a:xfrm>
            <a:off x="762000" y="1371600"/>
            <a:ext cx="3276600" cy="523220"/>
          </a:xfrm>
          <a:prstGeom prst="rect">
            <a:avLst/>
          </a:prstGeom>
          <a:noFill/>
        </p:spPr>
        <p:txBody>
          <a:bodyPr wrap="square" rtlCol="0">
            <a:spAutoFit/>
          </a:bodyPr>
          <a:lstStyle/>
          <a:p>
            <a:r>
              <a:rPr lang="en-US" sz="2800" dirty="0"/>
              <a:t>Rain - Water</a:t>
            </a:r>
          </a:p>
        </p:txBody>
      </p:sp>
      <p:sp>
        <p:nvSpPr>
          <p:cNvPr id="9" name="TextBox 8"/>
          <p:cNvSpPr txBox="1"/>
          <p:nvPr/>
        </p:nvSpPr>
        <p:spPr>
          <a:xfrm>
            <a:off x="7315200" y="1447800"/>
            <a:ext cx="1676400" cy="523220"/>
          </a:xfrm>
          <a:prstGeom prst="rect">
            <a:avLst/>
          </a:prstGeom>
          <a:noFill/>
        </p:spPr>
        <p:txBody>
          <a:bodyPr wrap="square" rtlCol="0">
            <a:spAutoFit/>
          </a:bodyPr>
          <a:lstStyle/>
          <a:p>
            <a:r>
              <a:rPr lang="en-US" sz="2800" dirty="0"/>
              <a:t>Wind</a:t>
            </a:r>
          </a:p>
        </p:txBody>
      </p:sp>
      <p:pic>
        <p:nvPicPr>
          <p:cNvPr id="1026" name="Picture 2" descr="Pinus Sylvestris Art | Fine Art America">
            <a:extLst>
              <a:ext uri="{FF2B5EF4-FFF2-40B4-BE49-F238E27FC236}">
                <a16:creationId xmlns:a16="http://schemas.microsoft.com/office/drawing/2014/main" xmlns="" id="{25EDBD01-5C56-4023-8630-9819B5FB6B0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48" t="28000" r="10145" b="8001"/>
          <a:stretch/>
        </p:blipFill>
        <p:spPr bwMode="auto">
          <a:xfrm>
            <a:off x="6629400" y="2199029"/>
            <a:ext cx="2247900" cy="24383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is is the Oak Pollen | that is going to coat your cars, cl… | Flickr">
            <a:extLst>
              <a:ext uri="{FF2B5EF4-FFF2-40B4-BE49-F238E27FC236}">
                <a16:creationId xmlns:a16="http://schemas.microsoft.com/office/drawing/2014/main" xmlns="" id="{D66C0512-762D-45CE-A345-9F789DC4A3D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8101" y="4724400"/>
            <a:ext cx="2247900" cy="19080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ollination by Water">
            <a:extLst>
              <a:ext uri="{FF2B5EF4-FFF2-40B4-BE49-F238E27FC236}">
                <a16:creationId xmlns:a16="http://schemas.microsoft.com/office/drawing/2014/main" xmlns="" id="{F1F816AF-84A2-419D-A833-20D048002A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112" y="4267200"/>
            <a:ext cx="3276600" cy="243839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ain droplets on a sagebrush buttercup (Ranunculus glaberrimus ...">
            <a:extLst>
              <a:ext uri="{FF2B5EF4-FFF2-40B4-BE49-F238E27FC236}">
                <a16:creationId xmlns:a16="http://schemas.microsoft.com/office/drawing/2014/main" xmlns="" id="{C4F3A3B8-77A1-4B0F-8792-3BDF93552C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1751" y="1894820"/>
            <a:ext cx="2901343" cy="222057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ree of the Week: Sweetgum | BYGL">
            <a:extLst>
              <a:ext uri="{FF2B5EF4-FFF2-40B4-BE49-F238E27FC236}">
                <a16:creationId xmlns:a16="http://schemas.microsoft.com/office/drawing/2014/main" xmlns="" id="{23ED61D6-F431-4DF5-8386-B038CDA55C7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7961" t="16722" r="27166" b="15289"/>
          <a:stretch/>
        </p:blipFill>
        <p:spPr bwMode="auto">
          <a:xfrm>
            <a:off x="3657600" y="4316678"/>
            <a:ext cx="2820505" cy="2388921"/>
          </a:xfrm>
          <a:prstGeom prst="rect">
            <a:avLst/>
          </a:prstGeom>
          <a:noFill/>
          <a:extLst>
            <a:ext uri="{909E8E84-426E-40DD-AFC4-6F175D3DCCD1}">
              <a14:hiddenFill xmlns:a14="http://schemas.microsoft.com/office/drawing/2010/main">
                <a:solidFill>
                  <a:srgbClr val="FFFFFF"/>
                </a:solidFill>
              </a14:hiddenFill>
            </a:ext>
          </a:extLst>
        </p:spPr>
      </p:pic>
      <p:pic>
        <p:nvPicPr>
          <p:cNvPr id="13" name="Audio 12">
            <a:hlinkClick r:id="" action="ppaction://media"/>
            <a:extLst>
              <a:ext uri="{FF2B5EF4-FFF2-40B4-BE49-F238E27FC236}">
                <a16:creationId xmlns:a16="http://schemas.microsoft.com/office/drawing/2014/main" xmlns="" id="{D1BC8168-FD85-44A1-AE4E-329EB76D2F1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2230"/>
    </mc:Choice>
    <mc:Fallback xmlns="">
      <p:transition spd="slow" advTm="202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57200" y="4860308"/>
            <a:ext cx="8458200" cy="1222375"/>
          </a:xfrm>
        </p:spPr>
        <p:txBody>
          <a:bodyPr/>
          <a:lstStyle/>
          <a:p>
            <a:pPr algn="ctr"/>
            <a:r>
              <a:rPr lang="en-US" dirty="0"/>
              <a:t>35% of the food humans eat comes from insect pollinated plants</a:t>
            </a:r>
          </a:p>
        </p:txBody>
      </p:sp>
      <p:sp>
        <p:nvSpPr>
          <p:cNvPr id="3" name="Content Placeholder 2"/>
          <p:cNvSpPr>
            <a:spLocks noGrp="1"/>
          </p:cNvSpPr>
          <p:nvPr>
            <p:ph type="subTitle" idx="1"/>
          </p:nvPr>
        </p:nvSpPr>
        <p:spPr>
          <a:xfrm>
            <a:off x="381000" y="3124200"/>
            <a:ext cx="8458200" cy="1676400"/>
          </a:xfrm>
        </p:spPr>
        <p:txBody>
          <a:bodyPr>
            <a:normAutofit fontScale="92500" lnSpcReduction="10000"/>
          </a:bodyPr>
          <a:lstStyle/>
          <a:p>
            <a:r>
              <a:rPr lang="en-US" b="1" dirty="0"/>
              <a:t>Bees, European honey bees and native bees, are the most important pollinators. However, more than 100,000 invertebrate species, including bees, moths, butterflies, beetles, and flies, serve as pollinators — as well as 1,035 species of vertebrates, including birds, mammals, and reptiles.</a:t>
            </a:r>
          </a:p>
        </p:txBody>
      </p:sp>
      <p:pic>
        <p:nvPicPr>
          <p:cNvPr id="21508" name="Picture 4" descr="http://sitn.hms.harvard.edu/wp-content/uploads/2014/03/Katherine-Fig-1-1024x683.jpg">
            <a:hlinkClick r:id="rId4"/>
          </p:cNvPr>
          <p:cNvPicPr>
            <a:picLocks noChangeAspect="1" noChangeArrowheads="1"/>
          </p:cNvPicPr>
          <p:nvPr/>
        </p:nvPicPr>
        <p:blipFill>
          <a:blip r:embed="rId5" cstate="print"/>
          <a:srcRect/>
          <a:stretch>
            <a:fillRect/>
          </a:stretch>
        </p:blipFill>
        <p:spPr bwMode="auto">
          <a:xfrm>
            <a:off x="1981200" y="152400"/>
            <a:ext cx="5181600" cy="2971800"/>
          </a:xfrm>
          <a:prstGeom prst="rect">
            <a:avLst/>
          </a:prstGeom>
          <a:noFill/>
        </p:spPr>
      </p:pic>
      <p:pic>
        <p:nvPicPr>
          <p:cNvPr id="2" name="Audio 1">
            <a:hlinkClick r:id="" action="ppaction://media"/>
            <a:extLst>
              <a:ext uri="{FF2B5EF4-FFF2-40B4-BE49-F238E27FC236}">
                <a16:creationId xmlns:a16="http://schemas.microsoft.com/office/drawing/2014/main" xmlns="" id="{BDFB0CEB-D34B-48A9-860C-D0019B2EA3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0428"/>
    </mc:Choice>
    <mc:Fallback xmlns="">
      <p:transition spd="slow" advTm="90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486400"/>
            <a:ext cx="8458200" cy="1143000"/>
          </a:xfrm>
        </p:spPr>
        <p:txBody>
          <a:bodyPr>
            <a:normAutofit/>
          </a:bodyPr>
          <a:lstStyle/>
          <a:p>
            <a:r>
              <a:rPr lang="en-US" sz="3600" dirty="0"/>
              <a:t>Protect our insect pollinators</a:t>
            </a:r>
          </a:p>
        </p:txBody>
      </p:sp>
      <p:sp>
        <p:nvSpPr>
          <p:cNvPr id="6" name="Text Placeholder 5"/>
          <p:cNvSpPr>
            <a:spLocks noGrp="1"/>
          </p:cNvSpPr>
          <p:nvPr>
            <p:ph type="body" idx="2"/>
          </p:nvPr>
        </p:nvSpPr>
        <p:spPr/>
        <p:txBody>
          <a:bodyPr>
            <a:normAutofit/>
          </a:bodyPr>
          <a:lstStyle/>
          <a:p>
            <a:r>
              <a:rPr lang="en-US" sz="3200" b="1" dirty="0"/>
              <a:t>Provide food for them</a:t>
            </a:r>
          </a:p>
          <a:p>
            <a:r>
              <a:rPr lang="en-US" sz="3200" b="1" dirty="0"/>
              <a:t>Provide a water source</a:t>
            </a:r>
          </a:p>
          <a:p>
            <a:r>
              <a:rPr lang="en-US" sz="3200" b="1" dirty="0"/>
              <a:t>Provide shelter</a:t>
            </a:r>
          </a:p>
          <a:p>
            <a:r>
              <a:rPr lang="en-US" sz="3200" b="1" dirty="0"/>
              <a:t>Don’t use insecticides</a:t>
            </a:r>
          </a:p>
        </p:txBody>
      </p:sp>
      <p:pic>
        <p:nvPicPr>
          <p:cNvPr id="23554" name="Picture 2" descr="honey bee drinking"/>
          <p:cNvPicPr>
            <a:picLocks noChangeAspect="1" noChangeArrowheads="1"/>
          </p:cNvPicPr>
          <p:nvPr/>
        </p:nvPicPr>
        <p:blipFill>
          <a:blip r:embed="rId4" cstate="print"/>
          <a:srcRect/>
          <a:stretch>
            <a:fillRect/>
          </a:stretch>
        </p:blipFill>
        <p:spPr bwMode="auto">
          <a:xfrm>
            <a:off x="4800600" y="304800"/>
            <a:ext cx="3429000" cy="2362199"/>
          </a:xfrm>
          <a:prstGeom prst="rect">
            <a:avLst/>
          </a:prstGeom>
          <a:noFill/>
        </p:spPr>
      </p:pic>
      <p:sp>
        <p:nvSpPr>
          <p:cNvPr id="23556" name="AutoShape 4" descr="data:image/jpeg;base64,/9j/4AAQSkZJRgABAQAAAQABAAD/2wCEAAkGBxQTEhUUExQVFhUXGBwaFxgYGB0cHxwdHh4fGhkcHBgcHiggHB0nGxweIjEiJSkrLi4uHB8zODMsNygtLisBCgoKDg0OGxAQGywkICYsNCwvLywsLDQsLCwsLDQsLC8vLCwsLCwvLy80LCwsLCwsLCwsLCwsLCwsLCwsLCwsLP/AABEIAKkBKwMBIgACEQEDEQH/xAAcAAACAwEBAQEAAAAAAAAAAAAEBQMGBwIBAAj/xABFEAACAQIEAwYDBQUGBAYDAAABAhEAAwQSITEFQVEGEyJhcYEykaEUQnKxwQcjM1LRNGKCsvDxJJLS4RVDU2NzwhYlov/EABoBAAIDAQEAAAAAAAAAAAAAAAIDAAEEBQb/xAAwEQACAgEDAgQFBAEFAAAAAAAAAQIRAxIhMQRBIlFhcRMyocHwBYGRsdEjQoLh8f/aAAwDAQACEQMRAD8AvwCsCdTHkPrPOhMTiNomANI/LQa0JbvBR8UrsSdyecdTQ9/HZoRP3azrmE+5I39Nqw+w9HV+0LhluX+ulC3rKjQW5AiJJ/OvOJXCWhU0Gxyg+5oa0bwIJ08gAZ/pVos9vXGDfABoCWgaDYS1G32U28wuAwACukknn6TUrWyyAZQZHiBFC28Mub4FWOc7e1FZVCTEuREd5mH/AKTR9DpFPuA8VQ3FzG4jDTQ6++U7GhLmEzE+MkfyCJHpP60dw0BNUQBo3Ik+52oJypE0l6xrLeGRjAiTG5naD1oC3jHtj0kLOpPuar7XrjNIdgdNfw7k9asGAw9y9YL6Zycq9AJ1J+tTU5PbkGkuQ3hNhmPfXCj5hoVnTyPUUdkCAtbGnMDb1A5Un4jxMYdTbsoCfvMdp/Wgn4oO7DKfF06Hz8qvXGKrv9ytLYm7ZSjI/eMSx1B5Dy6elVm2WFwtnJBnSPL8udOL1s3C3eNOs5jy56VzhcGLhhdzovl1pWvYZpBLC5yFI0HPrPKusLeCs1sArlPrOlOMCma/bRU7xE0Zh1nUx05VYONdk1aLlnKjaZsx8Mdanw3PGU50yki3nLGRIWT6BlJnpVNRNY8qvXFbi20vqpV8qlS6gASSAIjzP0qmWx4j5CtfSx046Abt2cOdV8ifyIP514Dq3nt8q6udY/1pXDCtJBrg7SlZmCAKgZgTrM1Na0tzlBlYqHhlpoPnzNcrLK5SbGVsjyzeJbn5GpruIYMsjbc12DAAK7dKX4vFkMdNIgUEFqLoMv2SfESNelRJbKsNabcB4YcQCFWctsuxJ6fqaCtW1kONuVX7lpJnz4hp1EVxZtKxzEazpX2OcFQu7GuFwrkZQYj50HCLuiNUKszRMV0hBWWBzEz7V1h+HuHljIqHH3hIGk7UXzbItsMLW+7MfFOgrjCpm1I1rh/BbDMB5V7ePgLiqqtvUEFx1nuyW30r7geGdldtI3oPH3Wa1sZ2FFYW0UssWYgx8IrTGtNSZGeYfEDTmZqXHcTEFDtyoLB8OfJrp0qJrBE5telU4QcrZaC8FikAjrUV7DjMYiKXsNelTZjT0lZai3wahjMKQM2uu2sQPL/tQOdV2QkgU5x2PzoFRJC7OYEjmWHMn6UlxF0j4coO/KP60hqxVhNxHKyWAkTEjT5Gl+Is3I8JAPXf6UXwKw+KVipCsomDzO0CB1FMcNwoKtt20cuA3MCeQ86KFVYN3uV66bjBZXNAOsgR7CiyVtBGN4nN4SuVvbUiKdY5baXSiksWQsgHXaPSq9jrZYQUnLqArTBBnYb0Uim9g67jG2K++n5HWpsG4DDN8PMDf29TSa5da4xZmgtObqp29R8qM4e6rC5pK7tzZ/M+Q5daVOVJsLVtY8wWBFzX+SGbUxE7HkfSrAbgKwgNuddD13IHKaU8Iximw5uBgC3iPtsOpru3i0yl82i6anXyBqk6SK3YJjIzQCQPOhr9vKPiB0qJ7rXG0XUn4evpXNjAOw1lQDDHaP8AvSGvIbYISoIDA5Ocb+0+dFcIuqAxI1Ij+o96iFvvFOQgJakknck6BfWK84dYbvA/3Z1nYacup8qYlq2QCfcuXZ7FoB+7suitGYuPbQ8xTLHXSHjSN+o+XWkL8ecLlSPUj8ht86qnGu09q3Pf4hcw3TNLa/8Atrr9K6OPpp6abpCJSIOKYRm+05VK5oIB+9DqdJ56TFIk4Pe18Eazuv8AWn2M4vaTDtiAytbClgVIIbkAD1JgVWeIdsMTYt23u4MIH2zXOYEnw5cy77HWtMcUYKrK1sMfg12PhH/MKHvcLugfAfaD+RNEYbjeLF219osItm7AzWznKlvgLEEwCYGwGu/KvR2qb7WcIcOS2fKClwHSM2Yggfc1InyotECa2cdyQqAyI66TXYAlo0HSnXFON4exC3rqKY+HUtHXIATHnFQYK5hcSCbDq0b5DqPVDqPcVhy9C27i/wBhiyruL1zZBlgzvS67h82hWfSnd7h7JJXVeQG/yoG1fUeInlWFwnilUkPjJPge/stxDWsVctFlyOsQxhjrpl6+Yontl2WODsrcsksC0MImCdiI5cvlRH7MkuO1xlt2nt5hnd/iUgSMmhnfyq+cUlgVAMEa+xmtWlShuKctMtjE7brZaLhBumCQNcs6wT1obG40rdDLsdCK2PipsPZKm0pj7uQH5aVk2PwX38hUBiBPLyJpWWCjySOTVsfPiyYyb7k0nCKMT+95iR6004Zwy5cvBbQlipJHkNaU9wbmJCwzHlAJ28hS4pK68hsg27ZN1dDEGMtScItM1tlbkfyrw23L+EFiATCjkBJ+lHvclEyDxHYASSekDegnJ1RV7ijHXyjKpGk6mp7VwM5E5pGleYpiXbONRpBEEddKiwd8W5yiZ3qPj1LtHt640nXSh7F3OYO/Kur11rjKFXWRRmN4M9tgSu0Ex0502ENtyVscjhmRrd3E2n7hiVziRy+IHnG/nBpsewGJbW0bb2zqjZokHUGIrU+0XCVxmCFpGCK3dsDE6AgiB6VBwrso9i0lpMXcyqDEop3JPy1rYoVsJ+I6tFMx2IHdypJJAJA0jlHnSVF7zKpBAGhjb1PM0McYApW2pdgYAgmfbnTrslwa9dxGa/n7m1DZMuXOx+FY3y8z6Ac6xxjqa9SpSQ1xOB+wPbvWiVt3QEuKTsxGYwTsDr6ZT1r3juNuC3aVGGQODsN9/l6717+0fEXAqWwFIL57kkCNwu5G5JPoB1pfwXhmKv5VKkWiwLOTKjzB2JjpRyhpyNR4+/cDHLlM7xmIycRsZoysjKxMwZ15c6XrbSzeIMrqzQTML68vKaY9sLC2MQMruAoBUb8h8WnWq3icVIhmYsTLMN/IR0oMsXp0rYtyJLmLBRrirLchsdejdK9ssoKgmHmI2BOnLafMUDhrys4AuAldYjX+tc4/CeEtBVyBOXxCDrIG8GqUJaUgbbRb8Nij4QwJymFUba7R1NTXcCc2QyDOq/X5xSTsnjPHlLAhAG21kHzrTey/DF1xLeK5dJMnkNtB1IG9VjxOfhHqfhKz2YLNdZ1WVQacwN9PlTHj93KjKxykLnYbyx2Hypx2guLYtfu1ALXAQFHOczkx1A19art2/mY3CPEevLzjr06fkcOnlH/TTt9wU9rAOH4cKi5lM7kHmT95hy8h/o8cQ4nas5e9cJmkLI6b7DQfSvOLXrqWybNsXLnQkCBqcxBMn0G81S+F8UU5ma0b+MZwFDiRl5hRskDN9OUx0YQjh2XPn+f0Duy548m5YfuXGZ7bd24OkkHKQw8+dZbgcRiMGXU4IPmaSbllmPQgONCvP1JPOtJbiRt4dr160bQtqxKAq2g18JBjXYAxrSUdpsQLnd/Y2uErnttbeA6GIbxCBuJEnWtDSdOxbEXAO11pXFl8NatIzgkoIAbSGZCPIazIgGjv2pW/+HtHXS9B90b/AKa6xXBcRjb9u7iraWbVsfAHzuwmSCw0jz5awNaN7VfZL4VL+LFsKS2RHTUxAJEE6An5mpvTKFfDuOzftqLcpkUKoUgkRCsOgIgz5Uu4Xif/ANjjMRE9zbvN7oAg+gNWXhvE8Has9ymKbKAQGYsSoP8AK2WBHIcqF7OcIw1u6z2cWLodWV0YoxbNrqRB38tapJt82XVLihB2E4WMXiLl3EfvAkMQ2oZ2mJ6gBTptty0q2dr+zQvWs1hFS+pGUrCSs+JSRGkaieY86VYXguJ4fed8Nb+0WXiUzQ4AJI33iTqJmdQN6sGE465ztfw5w1lVnPddcxI1gIB0k7+1XFKqZCDtR2lXCPaDLmW5mzQYZQIghSII15kbVJfwNrFW1upIzDMrQRP4lP8AvVW7P4duIY18VdX91bIyqeo1tp5x8R8yOtNu23aVrJS1YYm/nDMIDCIICMNyWJEAQdN9pkqknq4IrXBPwzFXOH3+9SdPiSdGXmOnvyrYeEcSTFWhftEwRBXmp5gjrWVcLxqY20Qym3cQ5biH4kb35HlU/A8NetvcQByWRlGSQGkfKY67a1z8uOWLjeL+gy7LTwbj9u+9wADwsYB5rsGFIcYGuYMZPETfvBxExBJWD08/OnvAOzJZreJ8QdDBtt5eEgiNP9qJ/Z+wbD4oGFm/d06A0teKosFS0ytFVwE8Nv4e/dAh0IZV1Kgxv5jerr2Z4VZR7+JtlWW4ZtkclbVgD+LT2ql3uD3Ll2ylxjcUlNpnKd402FahhOG2rVvu7aKicgB9fXzqYI3ytkHJ7GVdnSE4kWKE2z3oaOQMgk+XKrj2P4ZhbT3Llp+8zHLbJGyj4gp2Pi0JHQVDxXstdul0RrNq05l2BJdvUR9Jqfsj2buYJGtPcNxWYurAQLZ2nUzJ5jbeqx3/ALlwSXoZ3ieDXTfvm8IZmZzPJSSQZ2Aily4FADDAweRmrd2ge/iL3dlQgZ4YsIXTmx6AaxXmO7IyLb4Zu8tXFnNP3hvoBEelZfFO2rGXVCTgzLYZGyq+vwuJBrR+A2kxCu3c2gpMHUty6cqyp7F2zeyXBqNp2irt2Z7RJZuEOGCsBmjUA8mPtTMK0vxEnwXn7LlW0ltoFttt5ABEGeQn6CpTg2OpvXB5LlA9gVJ+tCWy15yytlUQVBEHUTO+xHKo34xJMbTG/MaH6itepCCu4rsYrYa2FxN1bgj94vhDDmCiEeE9ZJ8ztR3YLAPYF+zeUB8+dXDZhcQgAMpgHQiCDqNOomj8EQYtw6vi2uz42W1mVT0DK4CDoCB9K0Fb+Kshc2W4p0krlYeqgwPqKXPJjxrXTpeRUU2zhOziXsRdv31DqMoRG1UlFEuwO+uw8p6U5tWiwkmFHsPX0qOzjDEMARziurrOGCEMbbLow5MNYYDUAjntp1Il+NqrXcpoyHtLxVcTiXu2SxXNCnMQCFAUHQbEgn3quYriJDtnK5R1gk+nP3rZOL8AtXsPctrZtqzA5WVACH3GoGknfymqx+zPsSlxDfxdsMwchFYk/DuWBMGDoBHInpSJY567si3K12f4JdxilrNi4oaALh0B6xcMEj51f+F9nUu21w2KbPdw6qLV9PCwUyMk/eUFSNRBEGJp9xnHCzqAzE+BEXqY0HQAbsdAPYGjXuKYo3WfB2bpL5QXyM4YLOTKpBRF8RI5mZYk0zTGD37lWd8T7HX8O7NbHe2yIlRDgea/e9tfKtL4VYyWbafyoo+lUnDdp8Z3DribLWrhgW7uTKDqAwIOgaJgjerjwhmFkF3DbnNM6ctedSDjrpBJkPH7sKsGGn6QQZ+Y+VZp2q4v3bJYRwly6fFcP/lqTGY+Z1j0O2lXTieKzkn5enKqR2i4Nhbz5XYW79zVGDwxygDRSYYARoB9da1qLrYlpMrnaHs8cKq37d5i2YAsdGkgkEMDrMbefOu+12DexkxtshHGU3gP5zAJjoSSrDznmaS4xMTgbtn7QDesW3zW4JyExpG+VhuFPQxpJppxHt7Za2o7jvHMMVYjIrAyNSJZhodBoedRQjvexbkwhrd/HoLmKjDYRQGyAwXjXMzMPCk7T/RqjxPanIi2sIvgQBRcuyZAEDKm7ac2j0NIsVxi9i4a9AQfBbWQs/zGSSx6TtyqNqy5+s0vTDnzOn0f6eprXk47I9xl65e/jXHueTHw+1sQv0qJFA0AA9BFemlR4o0/CPrWJLJmb3s6Up4OlS2q/JDaa4uIDoQCPMT+dQ4TFh/IjcURSpRcXTNMJxyRuO6CeH4q7a/hXXQD7s5l/wCRpX5AU5/8etX07rH2VZOVxAfCepX4kPmpPmAKR2ufpXgp2PqskO9r1MubocOTtT80WTGX24fgh9lXvrbZ2F6VITMQVLBR4xE+LQaAHlUfYPgAgYy8c9y5LISZyg7uT/OfoPOaVcL4i+HYlPEjfHaPwt1InRW89jznkViuzlq7ZN7CYlrFgyblpi2RT94FQ3hI5gyOmkV1cOaOVWu3Y4XU9LPBKpceZPwjiS3OMXjaM22tZWI2YoFGbz8XhB6etaBwrHrbvK2jZPiE6gEbxyMTFZdhuI4bhysthhicS8AuNEUclEEzrrAJJMSRArngmJxSk8SuMHtsct5QfFkBy5ggEAIdQN4k7Emm2mqZmP0firgNo3E1lQQRz5iqP+zs50xWkfvS3z3FH9luKi5ayK4ZYzWyDIIJ1E+uvuelLexlnx4groe+bfaK5+eLjkXkS+Bng+H3lt2bwvpbZQQoZCQRBhW18qc3e0dr7O95D3hQ5CqanPMBR7nfpSXieEu4rAlGLIVeZUEEoGIOvmtLeyOBuYAi3btviDfMmIRVC/CZbyOp2PLpVOai6Xf8sNfKW8GDOoLgSDpBMT6e1H3rZ8RnSNuVSG0GHiUba/71Bdvi2MvxR+VMUau2UV42bl24XuhRZjKwMCIJ5c5H6VFhO0FgXRaVlS2xIUAQPDocvIa9KG7c3Vu4d2JYKgkKrRmPLMecdKpq27WbBC4CbYUs8GPiPUcutK1uGy39y61Gh9p+DLirdt8wlJEjYg7+4IBqp4zgTOyKlo5LYGiie8bYSBv1k6Crp38qAkBIhQNgOQoU49LbZGYeL4BMSeg1naarJCM5rcluhfw3ij4fEd1iYAuKqqLZzZIDEK3UjUaeVLuFcSTu9Sfif/O0fSlPbQpYNm9buNm70F1YE8yZzHTbwx51Bgbi5AZOpY/Niaz5ZyhKvcBpPY0bsRil+zBBaFlrZyskEf4jOuvU6yDTC7DNGs/6kUHxDCzcF1SVaBPn5H2iub1ksjDMylwQGBgidJB6itMJyk3GS4+oT2WwYttAZadfkP1opXgMFPw6jnpSfAWcUGC3jauJl0vQUcn+9bEq2n3gR6UxQi3rM9R5U9OkCR8Wx/cK7gZiADlmOsn9aWdnMfdbPmUKrBXtwAJzA5/ADI8YOp3Lete4niuQu9wKttPiZ2+mWNelL+yOOw2IxFy9Ye5mAYOtyTmBKspDE8spgeZmlrLqacXt/H9ka3J71qcM+L7xmL2WKKLhKIMpgAKcrNPxMZ1mIECn+DVbVpF1GVQoPoABvVXRibeJVkGHtO/gWQ3TOyAR4W0MRoZ9KpXHONYXEYtji8UwtqYCIpIEfdzSY8yBvSfjx+Jp5dfntfYtRaVmyWLy3FOZQQIOo0P3gRPsfKl/EMX4NoDGB6Deg+CcQQooRh3TZe71MldIEnU6CNetLL/GBfS2wEDKTB3BzMCD/wAorTilqoKSpn165NVbt0iHBXmeBlXNbbYi4PgKn+bNG1N8bbW4jI8lWBDQSNDvqDIrGu2SrbxDWbds27dvRVljm0+PxE6EyBHStjdIXW5zxrtNfxKIlxhlQCQNM7AfG3U+WwmlmFtZ2C9d/TnVr7aYGxbwuENkK2kd6sS4C6kkbyxnXYyKRcGt6M3sPzNZuom4Rb7mnpcXxcqj27jMCNBtXjGvJrjODsR8649HqNlsBf8AiiTs3rp/Wphbt3PFAP0PvUV3hysdJX02+VS4TChJgkzv/tWiTxqNwbTMWNdRKenKk4k1mwqfCImpVFfCulMVnbb3ZtSUVSVCq5xhgSAqiDGsz+dFYDHC5IiCPlU16wrfEoPn/wB6+tWlX4QBTpTxONKNMyY8XURyW53H2JjRXC+I/Z7mY62n8N5TqCu2eOq8+qyOkCTXxpeLI8clJD82KOWDhIe8DwFrBY5rbqIujNhbp105252Da784H8wFNrXZpV+2wQpxWYaDRQVI+HSTmZifalnAsFaxmGFi+Gb7O/hhspykeDbkBK/4KtWCwq2kW2mbKu2Zix6/ExJr0OOpRTXB5ScXCTi+Ue8PsCwltLcgWwAI305+p39zUXZrivcXb+c5x3kxzPU/WijVY4uhF7Kpguw16BgJ+oNZutjSU122BW5udq7nUFMrKRprpFdJAMAa8yOXlWO8JxV5LDXFd4tXv3SwYbMSNRzBOk1ceH9vLIDrftPYYAE8xEbnSRWRZle4ZZ8Tbe7mUPlWIMbmfPlQXEJXQj4VGvkOdUbj/bBlvpdwrAgIQQwMHcwRppEa0q47+0DEX17spbQAjMFkloO0k7UDyxrncjYH2s4kXvsEukosQh+EnmPP1pbgGz2j/dYfKusbYQM8MCQFIHXSSZ+lAYBysQR4hBHTlr86zyd2G2lTNDwfHbGGw1lXeC0nTWNdz01NUntTxfv7xuozDujoNueUGfMUFxBP+HY89D8tG+tQ8TsmGcjLmUbbbD9aY8mqq/KFvbYccYZ8RgGvlj4HUMvIzAn1qTgmFvvYRluKFIMArOxI3nyoPB4gDA3BIIf7k6yviJjpyqDhXFitpVBYAToGjmfKij4m00DwfoE4pm2TQcyTHqeVBs/eeKZAMaA8tNPKfyqW9bNxBLHKJDIAsMCPvSpkD285pB2p4w+DwxuW7bXVSAUDZAq7TsdBoNBz5AVq1qVFu0W3AhSsAGB1Nc48KIEakj5c6S9lOOHE4W3fQZVKyy7ww0cSQCYYET5UTxHFBtRppVyklHYsA7Q4K3fLo48BAJ8ztpGsiPrUfBMDassiWhkWdpPvudzG+9dXbuaOtCtQxceSq3PuO8LzswzmByB1jpOvKhsD2W4fu2EsuSDOZJ16knWqbx3jNy3iGJUobYhZIBhiNQeuxI20jlT/ALO9qkvtknLdjbYPpJjod9Pf0RixwhJ6VVu/cOb4tll4hhgiB1ACoFzACAFEDw8hlX6CqfgbgV7iiYDE6+ev61Px3t1i0vW8KuHsr3q5e8LG4uUnxnKVWCFBJBn3pNw3EhmJB3j+lPxR05CtVosWeg8fgLV4RdtpcjbMoJE9DuPapFavZrp0KbMq7Y8A+yMgR2a22YqpnwaidZgzI1gExrNeYJMttR5T89f1q+cfwgui8jLm/wCHMDzDEgjzlRWe4DFh1HUDUfqK5vXwdKuDqfpU4/Ed81sTYi3mUrMSKS3ME6n4Z8xTya5JrHizSx7I6nUdJDO05ckPDi+U5+W070SK8J0r2dKTN6nY/FHRFRu/c+ZzBIEwNBSocVedl9IP9aaZq4ewp3UH2pmOUI/MrFdRiyzr4cqPcLiQ6ztG9X3BfsxxT4drzZUfLmt2d2bYwx2UxMDXWJiqJkhSFAGhiK/SuLx82LbKY7xVIPkQD+tMw4oZJMzdX1GXBCO+/d+x+b5rw15xa9dBe/3DjDvdcW7hBCtJZlykiGlROlR2MQHWRSp4ZQ3aNWHqseV1F7jrsnicmLUcrqMh9VHeL/lb51fZrNOEtGJsH/3V+sr+taTNdfoJXiryZw/1ONZ780n9vsdE0fwvs3YxYfvQweAqOD8O5GmxMzvS2aO4bicYpy4S0r5vjZtlj4STPmeu1N6mvhswx5HHD8GtzE3bLOP+H7mUVY5ZkgzGWQZ0ml/brsy+Kxdk2lK50IvOR4QoIIJ89SI5/Wk3AcazcbxFvEQO9tZbiqTBZVtssbHYNp5mr0vFsPiVe0jh1XwN0MaGTzHnXN0JwoMofaHsnhlK5OIW7e5uG4VOkZfCq/qap2MFvvSFeURyouAROkhoOwnlV0452KvWxfeyp7pLJIBMlyTLADfRRP8AWqRjO77jOiMJcgtELm3KzzOxikZMXG1EBcFfEu5UEbFdt+g6TRl3BNk76IEgSOs7kVHhbodraW1YtnOaFknNBjTpFPuNWHdFtt4SF8SqRmJ5aDStODHCTbk+38sJbqhYlombTZBmBh2MATrrppTVuy+IawMtoXImUDAkKdm6FdiCs1TbOMuZ1MkkCCPPY1dOxPbO9hkNkqLqqWygtDLuYVoPhP8AKRWWOOKaUtvYXZXF4f3SotwEMHKXARJGsDw7/wC9W3A/skud2veYgI8SVFstE6xmzCTHlV34bhrGO7vGEABgO9Rlg51+HMfLrzAWrWDOoiDWxQRaSAC6IIkaera/OKV8QtLdtujtKsIIHhJHMSKDRixjr56VE+ItcsRh2J0AW8hJPQLMk0zZ8kCeCWGw9pbaAgDdc2cSfE3i56k69KmsWTcJjYan/W1BriMobuz4yIBkwp5mNj6Gq/2QOKVMR9oZ/FeOVWjRQAAZ6HfpHTWgcd/QmotZCR90QOuv/eq52nxKwENtmJYFYZhLKZEZCGOvLSmF65qdj5jb/ao1dHtgggkEiRsCNI+X60vJG1UXRafmUntPwu6wS5e1LzoN1I1C6c4J0HTc1SuIWzb7t0LIVZgWE6MDKz7H6Vo3bG862gwOqupiOsrPWdaovFrjAG4+uZpJY6EsIYt5TrNBFaGkVJ3wMeI8dOJS3eMBrKXM8cywCkjyK8v71Q9lMSxNqSdVcRPMMx/KKFtLlRFyj94dkUEayBOWZBAOvmPOuOG2+5uW4Mr3sxzAaFInnoKKEvHb/KJpdbfn5Zolpq7a6BEkCTAk7neB1MA/KqLiuOY7vrlizaVih+IKfhOqkktlGmkneDS1sPjrrXXuXpuYUi53ZPMDMCqoMsROvqOddXX5IXRolyRfQ6Q1t1PqCjAfLPWV8V4cLeNNiw0/vAqwPhLH4fPLMe3rV/49xEnBDFWt1C3U5xmGUyPJXPuK47MdnbdhVuE95eYZjcOvxCTl8td9z9Kko6nRcXp3KnxLBXMO2W8NCYW4Pgb3+6f7pqAVqF60rqVdQyncESD6g1lXaH/h8Vct21yopGVSSRBUGQTqBJOnKsPUdGlvD+DrdN+pv5cu/qEMaU3OIODEAeUURb4irTMiNTzA9+XvVm7P8Iw1y2b+LulLMkILYDPcI3gkFVUTEnc6DY1jhHQ6nE2Z8sckNWPJVfX9uSu4PFZ50giigaaYuzhSYsJcQciT8sw1n2IoLFYC5bXMyHJ/ONV+Y2PkYNLyR3tLYPpeqjkjpcrl6qi18D7L28Tg1uBmS6C4JGoMMcsqfIjaK1vh2GIw+GR4zLbRDzE5RmgHf3qr9iuENZwiI4h2l2HQtsPULAPnNXTiF+3YRr924EVQdWMAE9Op8hqa6UccYRTqnW5xM+eeXJKN2r2Mt/bey3LuGQ6oi3IEneUBOnloPQ9azhEAEAQKZ9re0P2rEtc1W0oyoH08Ik5iepJmOkdJobhvDb2Iju1hP/UcEL/h5v7aeYrHkjPJOo7o63Tzx4MKc6T+v+T3gyZsVYUfz5vZAWJ+g+daQKr3AeDW7N5isuyoEZzuWaGIgaKAoWAP5jM1YCa6nTYvhQpnI6vqPj5NS44PasfZjiPcpcZlcoJZnEZVCgTmMzOugAM+1VqaZXGdLCDJ3tl5F+2B4wj6Z0j4oEErvG2ogzqG9GxnW3JQMVj2xPEmu2ZDXLn7vrMZV222o/tLwy9gl76zdYIQVfKNs25gzpm018qB4O2HXiNx3Zrdq09x7YtiZKvFtAOhB8tuVaBxa/KYa4SQbozJY7vO7GQyyRuIjSNJrlNyi9uO42GmnfJm/ZftZjrBLW7z3FQa2rjMynlAUmRr0rUuK4E8SwFrNbfCvmDqHtxlYbyuhKkGZ0PlRXZ7ieFe7dufZ0tYmf3hIUtpodR0Igjf506uY9XkDMSATABnToOvlTovwtrdA12M9fgdzDL3WAw9y/iXnNiXTKiTochaFA95ofjXBb2Cw4DBLt9wWYgEhTpALmC2s/KtHDZFU+JSRqp3U9CNqS8X4BbvWnvXM73crFCpcgEDwpkH58yanC2Vv1/osyU4XLdV1BC3CZH8rH4l+c/WtB/Z92Uwj2u+dbjXUuwfEQAVhkgLHIiZ5zyqsYXANdsXGIa3BgBxlbOsa5dI3j2ovs5x1rGOUrcuXEu3Ct5MpJIMlDlAJJWZJHKaSn46kuPxAtVubBiMQMpESCIpIHy+ElhHKrCyqYJ9v9q7NsHcD5VrWq+QmkzPrd4jasm7QdiMSuLX7Hbu3AfErIslBOoYjpPuPetCxfHcPbxL4fPJTRmGqg/y5hz9qf8ADMW1k94BKspgn4WG8gjpFUpJ8cgd7Kh2TwOIwtq8btu4js6rbtPGXMZl1EyoYkEjyPWnvDOJsf3d9ct2YkRDdNttK84p2hGIZHzqqqxhgIExkmTuBJE7TRj2FESBI2MfWaXOU+IlqK5YLxl0t4e6brr4gyryGZwVRfMyRSLsVxUuhsk/AJST92YI9iR/zeVN+0PDxiLLW4XMCGQsJysDMjpzHvVA4Dicl5DMeKD6GVP9famuluLfKLtx+wty2QRI0kDyII+orOePDvLZPJ1OWOqkMIHpWjX2YBm5KJJpTw25hsUoItAEGQIj3BHWs8oXkUrDeyoqlu6yXRZtblVtDXYL8bEc5g//ANV72h7tXIttLCC2s6+o0nXXoZHKmeK7MmzfW8j5k8RYN8QBBkggeIe3zpBxuyqXjlOZWBg9fDmU/IgHzBqox0tKXJty5ISxRhHir/5Pku2DcHxaSwGvluNfeob2Ct2jfxJYd46Zc1xgFUBYCzyBIBO5oHs/fz2gDy8O/Llr/raq1xTgF+Ll2/dd0ssAJMlrciWUnQGD7mffqQyXFOjBW437I8Qs5TgcxdShhzIDEg94qg8gNR1hjVo4Xb7pRYknu1AQndkGgmBEqdD/AITzqocXuYGzhg+GNvvQytaZTLyCCcx+KIkEHSrgR3ttHHhYgOpjYkTBHMEGCOnnBo4eRTDZqv8Aajs0uKAZSEuqIDHYj+Vvc6HlJ3pvh8RmkEZWHxL06EHmp5H8iCBNNG0miuDOeHY3F8PbumsBldoAj4idAFuqNfRp9BVjxt3C3rr2bgMJAXIGCrEy2ZNAWYs2vWrGWMHLGbZZ/mOi/ImfQGl2I4clxVWWCoISNNP5iP5mPiPr5CsGVyedY470r348g09rE47I2Wk2sRdA9UcflP1rvhHD8dZxVuzbi9ZcwWiMqxLZtTlgcjIPlOhnZLA3zcJ7m4CpKkun7tgDEhpmNJmB6nY6phsPZtWiwyq2gbkAT5nUihrHNNThT+gx5ctVqte4HwV7i3VtXFk8iNiOvlFSdruB2MWR36s2X4YuOseYAYCT1im2FRmyGeUjyE/9qF48/jJG0AH1pcMTgqbbV9+y8iRnva2foUqx2Iwdpsy2yTyLnOR6FgYpQvGbbi61s51t3DbUgjxtoBlPQkxPkTtVsxeLCKzMYVQSSeQGpNZhxO0Fb7UqtauMQLQRdTvNy8pECQTpoQOcnTZjlS9Bb3e4Zxi8T3eCRwL145rrgxlE53I1mWIIVemlT9nb9hWezYW8cjEPcaWUsuhl5ifIAelJLnZv7WrX1Ypcc5lYvnDeRGUFCsACCabdnOGY+zZNoph1AzZCzmQSSZIVSG1M6kHrRxle5W1D3h2NW9PdmcrtbPkymD/X0qyLciBy0qqcD4E2FtnurgN1pZ3YSHc76GcoO2msVY8G7FRnXK3MTI9j0qJuUqYGR0rRQ+xPD1xGJuO+qoMxH8xJkA+UjWtMjTPccte2kaQp+6sbClGE4FZsC4bC5DcA+8SAROWAToJO1FYRXCJ3hBcKM5AgZo8UeU1kl0abrIgo5driGW1VS2VQuYyYESYAn5AD2o7hdzxkg6gfnzpaDVAxHad/tTXLDxlaE/lYDQSOYzKT70eeWiFIkFvbNWx2IMyD4gNfmYpXwjtAWR3w1y3cKsQyttpMgldvxQfQ1jeJ7QYm7iHv3LzTdAS5BKiBoBlGkCTp5mjf2e8Q+z4w6wjCCehnwk+5rPGkhjlYb2y7UnF4n7Qqi2LJ7ogMGBG+bONCDr8hXmH44tm9cc2z3nhObNBCqwLqFjdoiZ2050NxbDW0xmMOU92jrdj7snxd37sW9FBrjtLgfHeZSTAnXc59WafxT86HqGtSryLbLav7Xz3bm1hxnEQ1x5gbaqo5etUTF9tMdddnbFXQWMwjFVHkFGgFMOxPCrePw13DiLeKsgujgfxEY+JXH3irnfcBh0qqcRwj2Lr2rikMhg6H2I8iNaZTBtjfgCIrOt1HYqyEBXCyusrqPvaAHl71c+G/tTwljw2uGhI55wW06krM+9Udb05bw3GjDy5/I+Ie9WPgfZGziGvYzEN/w9lM1y0rQ1x9YAI+FTEkjUms8XWTfv8AYiNAwNgcQv8Ae3bI7u5aR8j6/EoK8uQG/lSriHBgLjpnYoCRbysZSdwH3I8jQrdsLFhnl9CASqAyLcAC2DyMCOUxNBdlePNfDMVg3Lt1lE6KkyoHXXw+xq9MZJNvl/2G5U9iO/jsXgnVWy3rP3Z0YAee49fEPSqs7/vGjSTp5T4v1r7tVxK6cVc7xs2SVVToAh8WUDpr89a8xaBXIGw0E+Xh/IU9Jp0+BU5KStDjiHau7dFyyAFQFWPUleU9G3jyjrSzAH9xcTnlaP8AD4v/AK0sxl0qpKjU+Juun+1O8Gf39zobr/Isf0NY8/ytvs19Df1MsTxY/h80799gzhPaJcOFXKxtgSTMlWPigA/dgmBOkecUL2ku2L9+02GP7q4bZGhEai3cADQYBLQOgFV3EXXtshgsF8LqBOgJB09pqTDP4lQGAGIQnkG1B+etOlemMvIxII4XxBrLT906sPTf5A0/7WcMe/YHdE511CgwHUxIImDsCJ6edJcbYAN+N1u+H8JLhvzWnD8V7jKSpNqVDEa5ZGjRzGlNw51F6XwwSDH9lsHaHe3C6ogGZZ0cgRtEyTyB1pdwvimIxOLe7h8ihEA7tmgMgJyqY3bfXZfTdj2n4F9oAvWWLnRsgfwuI3Q7K0aTzqfD4XDYkWGtBUNhwckQ65d0YbjxQZ8j1roNb7Esa4HHJiQSuZLls5WBEMjHdTyYGNtQYHPYsYkrpchejfdPv90+R9iaT9oLqYazfuqSty7ABB1zxlWPQCT6Go+zvEcVct22u2hcR9rilQQNs1xDAy85HLlRaq5Kqx/jLDFUYGAWK+fw+Ij/AAkj/FTfhGHRgWIBK7gkexA50u45bti73OHbIlgZSFAMMxlpDA7xy/l5UT2YgXSbyd6FEqFXQa6lgWIj6Say4Hq1ZH3f0XH3f7hTjXhLWcbZw2Ga/edUViFBYwN+vmfypQ2XEkXEfMo9cvtOnvX3FcTmY3Lx1PwWwdhyC9B1aP0FFdpMW1nCIVFtBnAYsYEQSxk7nSPeqz4lkWmXckHXA8scSCWUAIzMPi05fqKUcQ4gCsAg6yTv9aRYbGLdQPbYMpmCpkaaHUeYj2pTxvioV0sq+W7cmIglVAJLQdJ5CdN94IoUm9g2Q9qOIOFLW0e7EZbYGmYSc7cyB06gQJ1qhHj+Ku2ybhXumOXwhQcw1iJzDbmKL47w2/hR31jEXmUHxB2LEeeujD1Gn5LeIYhLot3lUK7qe9A2LKYkDlOppuTwxaAGfZm/isK3e9zcuYdwCQpBOoEOqzM+UCRWm27oYSKp9nG9xhk7yAVUCF18gB1aI955VDiO1iobRVWCgfvQdSzMRmjyVRp5k+8cljSK5LsGFSrd86rWG7T4e5euWg+UJqtx/CriJME/CR57xIorhHEhiEzqjqpPhLADN5rrMeZA8po1OL4YNMfNj1WMxiubPE0uNCkyRIkb9aU420HETtsaX8Otst98niKJoCcslo0mIBiaV8SeumtiaUlsWHilq69t0SFLKQGzQdf8J0+vpWd4/gGIsalGKjUldQNZ5cpAOvU1ccF2mRrvcvns3v8A07ib9IZZRh011pljOIi2hZgDG0czyAosmJTVtkvsY3xBitwsNVYBvLXf61Lw8F3GQ+Ezm8hEa/Orv2k7JC+iujLauDV82iGdTt8OvPb86qWKVcLNtWVnJ8TLJHzga/kPWkxwS+UK74J+L4hz3eX+FqH6nQKWY896eYLEZ3ZsqMSrDK4DKYdTBHSGpHnBQkZfiVwDsQ2jD5E+4prgXH2kqvwvdgEAkAOpWdBMSVO2wrBq1Ku90F2Lz+zjgeCLNjMOblp2RrT2i2ZUcEFoY+LcAgTEHz0st/hYZiWRSTzgVT+xfCMZh8ddRrL9zcnO4+AMBKsG2aTI018Q6Vo2nNlHqYrWsiS32Cij8ucNvkMVPPb1FPcHiD3NxQ+UZZjqF1C/KR7VXPsrsxCCWAmBvpvpR2Hv+2YH5wQRSZpS3QB5jDmYH+ZY+UimXCeI3MOk28spEhuYJOYAepncUuVCSp0hZYz7EfWBQ64k94F/mBB/P9PrVtbpeW5EOJ+24zM4VA5zXI2VEWXM/gUmisS4cs0aGY8pOb6A0o4cjW8HisSW1dhhE883jvH/AJFA/wARrvB3iFVhzA+qLTMlt2gapBN3DnIGHKQf0qbB3DLN5gn8q+s4sBTPXUdQRrHpvULWyjkcv0/1rWTJbuLLAuP2Ge7kQHM10Ry+MZt+Q86jw94FLZG4bU/4tB8oplxNf3iHqF26g5fyNKLyZblwDYsrD/EAf+1Mxz1Y0guxYbaTdcH71k/PuwT7yKCOKfOtjVc6Ouo+F1+HfoQRHnXdxw1y0eRyqfnB+hFRdq1NvEPcXe3fLiPNp/zD60MK1JMog4H2juWmyt4l+8vQ9V6Hy2P1q3YTB4W9d79VVrkiWJ+ExAlSYBjmelUfjFkLiHjZvEvo2v5zTTsmwF+45mBaI03lmAUDz0PyJ5Vujn0Jt8JWVVjftBw9rl62b6M9hAxbuyxtqBqWe4ACzZQPCsQNcx1pz2dw9q3iEu2Ci2CJdUMjQhpDEmAACSJ3ApFicU9x8x1W3BI5DXRQPn6kVFjOG2Lee/bENEAAwoLaE5euU0OPqVljKT/bzC4HfZ5i63Hibl27PmZ5DyzMas2O4qOG2yGYBrjZQcubYHx+a8gDuSehqrcFOWzb5GM3udRRWMQXgRd8YO+bWtGHE440gZSti7B8fN2/DGVceFuc76nz1+lF8ZsnEP3uLuNdt21/d23YlUgS7ETBP6UoOES3cZVUeAoyb6CNdd96J7RrcvWMlgA94QCSQAF3PzgD3NBgy6pTxy5T/sj9AXsNj7rNiHELZZoVANAY5DkQmUHrNL+0uFdry4vDsCAQrMPushiT1XkY6edE4Lgd9bQtNiMiCZW0upkyZuHX6UHiMVbtG3ZEm1Z1PPM2/odYpk3piS9w/FcRvYm29lLDJmlWuXPCoHMqDqTHLlSbE4MW7q2l1CBV/ET4m+ZY6UenE7+KurYsAIW3J1MAFifKFBOnzqHhOINjFC4FVmtuSA3iBYSATB1hobQ6kCk5csXsi0iXjWIZ7oSI7vRh/fPxA/h+H2NL79uWHiAVN/M7n6aVMbslnJk9epO59/1pRjMTyn19eppPzS3LQ74Lw44y98MWV/iHaegnqfLYa1pKLAgADkI5DkB5Us7KcP8As+Etq4h28b/ibWPULA9qMxuNS2udzA5QJJPRQNST0Fa8cFBAN2CcZ4gLJta/E+v4Rv8AmPlUnBzL32/9zL/y/wC9V/tlLKqAAYgK4umZylspW0NYlQNSN2ZuUUVwDGFUK6BS0hjrI5yPQCDNIhnjkmmuL/6LcGlQ9xdtDctXHibTEhjyDKUOvTxA+1E3sMt3wmRzVhEqw2YTpI85B2NVbj/EWa3rbYWXEZ51/IxPKd6fdlsYLthfFLJ4TO/UE+o59Qa0KcXKgKdFV7SW7yXG71i0a2pMg8w0HkDoB1HlrVuE8Mv4u5ksqWcDMzEwBPNmOxJ9zWu9ouFfabJUR3g1tk8m6E9DsfY8qn4Nwq3hLWS3sJZ2jVjzYgfQchpV44uLa7BKVCTg/YW3bRTibhuEfcTwr1gk+IgdfDTXsRxPDpjXGHUCbWRdTlcqxzRMkkRAM6wTrpVc49xS9d1dbtixOgKEFo2LsYA8l/PQ1F2ZxAF9XsWg1xSWAZ2ABJzZiRyBJ08/aseVpOsa789/2IvNmz3btzVip130Iou5YVzmOhIBg77VnfFu2uMS8LYw1q67KGt5O9MyxWPi5QCTtrV4wLY9ral1wyMRque4Y8pGlRwTdPcap1wfmbC8QaxeW6uu+h6EQR+R+VF8YYFwBrCqJ6mJP50nxXwj/XIUfjPjHt/lFIcF8RS701+fywG9qPbJlWBMc59BNKXufvVP98fL/amB+BvSl6fxU/Gn5inQXiZEOe0mPV7GFsW9Aiu79M7uRr55Vn0cVxw+2wtiein8xSrGfFTzC/wx+Af5mqSemKI9z5mEHrTRhntLc5iQY5QdPpFKX5+9OOF/2ZvU1mzvw37f2UkB8UPwEHloekiPpApTjLkuW/uD/Mx/I0zxvwp/rmtKr/L8P61eD5Cwu5ehVI3Vv9v8tEcXvi7isSo2cSPXVh9YoJ/hPt+bVxh/7Qfw/wDTRKOzfkm/uRE7Q6Yd99Ah66afmrfOm2Ht9zaC/e1LHzPxf9A9zzoPg3w2v/nH+c0fiNh/g/Ok9Y/Ho7WWh72F4P8Aa3v4eYPd95m5BgRlB8iWgny080XGzktJZI/eTL+vT8qvX7Df4t//AONfzFZ/x7+13f8A5x/lt07HFKDl3/8AF9i3wAW+I3k0W4wAJETP5zXf/wCQ4gH4lPqo/SKDbc/iNQXt62Y5vStyJKhvb4o75meMxXKCBGgM/wBahxPEr1oKq3YWNAoBOpJ3IoXBc/Sh8fuPf9KUrWRtd/8ABTOruIuXSM7sVB2JJk+m1cuJ9K+XZff9KnwfxL+NfzqTbBGjocGHkxfdSrx/5aHdPxH73T4f5qX4ZSxAX4mMKDpqY3PIa71LxLe/+D/7ChF2H4T/AJaTi3TbLCsaqG53aP8Au18IuHZjsWjozzA5AjpQNqw1m/aNxZy3FY8wwUgmPYc6GxfwD8X6GneK/g2vQflRuThTXctcDnifa25cISwkMxCrmgkk+WwiRqZojg/7nvMS7vevZu7w2bqPiuxt4furECQfStcL/tVr0uf5Wpov8fC/65PQznLI6b/Lf+PqRbAPD7xZmBO7K5MTMSW+cU5uXgiBiYgTl9Nl/T3pBwj+IfwmjO0XwJ6L+Rq1FR4Di9mxh2T4uZNq4A4uGUDbZhqAegJHsfWmWAsX7Ra+baW8za20iApiJA0Gum5689K1wD+Pa/En5itLxn8Jvwn8qeo64P04Ep0wnh+JFxZGh5g7ijVpHwL4v9eVPEpvS5XkgmyskdLpH124ACTAWNZ6ec1V+z2EW2vhGrksSRrqdB5ACBFM+1P9nP4l/MUPwz4V/CKKUry6fJX9SJeGxFxztVdw2OJt6rbtKjodA4JztJ5bgTyirfgu11m4iv3qpI+FmAI5EEVmXbD+2X/wr+QrSuxf9is+jf5mrPC5zaLlPQf/2Q==">
            <a:hlinkClick r:id="rId5"/>
          </p:cNvPr>
          <p:cNvSpPr>
            <a:spLocks noChangeAspect="1" noChangeArrowheads="1"/>
          </p:cNvSpPr>
          <p:nvPr/>
        </p:nvSpPr>
        <p:spPr bwMode="auto">
          <a:xfrm>
            <a:off x="38100" y="-1371600"/>
            <a:ext cx="5048250"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58" name="AutoShape 6" descr="data:image/jpeg;base64,/9j/4AAQSkZJRgABAQAAAQABAAD/2wCEAAkGBxQTEhUUExQVFhUXGBwaFxgYGB0cHxwdHh4fGhkcHBgcHiggHB0nGxweIjEiJSkrLi4uHB8zODMsNygtLisBCgoKDg0OGxAQGywkICYsNCwvLywsLDQsLCwsLDQsLC8vLCwsLCwvLy80LCwsLCwsLCwsLCwsLCwsLCwsLCwsLP/AABEIAKkBKwMBIgACEQEDEQH/xAAcAAACAwEBAQEAAAAAAAAAAAAEBQMGBwIBAAj/xABFEAACAQIEAwYDBQUGBAYDAAABAhEAAwQSITEFQVEGEyJhcYEykaEUQnKxwQcjM1LRNGKCsvDxJJLS4RVDU2NzwhYlov/EABoBAAIDAQEAAAAAAAAAAAAAAAIDAAEEBQb/xAAwEQACAgEDAgQFBAEFAAAAAAAAAQIRAxIhMQRBIlFhcRMyocHwBYGRsdEjQoLh8f/aAAwDAQACEQMRAD8AvwCsCdTHkPrPOhMTiNomANI/LQa0JbvBR8UrsSdyecdTQ9/HZoRP3azrmE+5I39Nqw+w9HV+0LhluX+ulC3rKjQW5AiJJ/OvOJXCWhU0Gxyg+5oa0bwIJ08gAZ/pVos9vXGDfABoCWgaDYS1G32U28wuAwACukknn6TUrWyyAZQZHiBFC28Mub4FWOc7e1FZVCTEuREd5mH/AKTR9DpFPuA8VQ3FzG4jDTQ6++U7GhLmEzE+MkfyCJHpP60dw0BNUQBo3Ik+52oJypE0l6xrLeGRjAiTG5naD1oC3jHtj0kLOpPuar7XrjNIdgdNfw7k9asGAw9y9YL6Zycq9AJ1J+tTU5PbkGkuQ3hNhmPfXCj5hoVnTyPUUdkCAtbGnMDb1A5Un4jxMYdTbsoCfvMdp/Wgn4oO7DKfF06Hz8qvXGKrv9ytLYm7ZSjI/eMSx1B5Dy6elVm2WFwtnJBnSPL8udOL1s3C3eNOs5jy56VzhcGLhhdzovl1pWvYZpBLC5yFI0HPrPKusLeCs1sArlPrOlOMCma/bRU7xE0Zh1nUx05VYONdk1aLlnKjaZsx8Mdanw3PGU50yki3nLGRIWT6BlJnpVNRNY8qvXFbi20vqpV8qlS6gASSAIjzP0qmWx4j5CtfSx046Abt2cOdV8ifyIP514Dq3nt8q6udY/1pXDCtJBrg7SlZmCAKgZgTrM1Na0tzlBlYqHhlpoPnzNcrLK5SbGVsjyzeJbn5GpruIYMsjbc12DAAK7dKX4vFkMdNIgUEFqLoMv2SfESNelRJbKsNabcB4YcQCFWctsuxJ6fqaCtW1kONuVX7lpJnz4hp1EVxZtKxzEazpX2OcFQu7GuFwrkZQYj50HCLuiNUKszRMV0hBWWBzEz7V1h+HuHljIqHH3hIGk7UXzbItsMLW+7MfFOgrjCpm1I1rh/BbDMB5V7ePgLiqqtvUEFx1nuyW30r7geGdldtI3oPH3Wa1sZ2FFYW0UssWYgx8IrTGtNSZGeYfEDTmZqXHcTEFDtyoLB8OfJrp0qJrBE5telU4QcrZaC8FikAjrUV7DjMYiKXsNelTZjT0lZai3wahjMKQM2uu2sQPL/tQOdV2QkgU5x2PzoFRJC7OYEjmWHMn6UlxF0j4coO/KP60hqxVhNxHKyWAkTEjT5Gl+Is3I8JAPXf6UXwKw+KVipCsomDzO0CB1FMcNwoKtt20cuA3MCeQ86KFVYN3uV66bjBZXNAOsgR7CiyVtBGN4nN4SuVvbUiKdY5baXSiksWQsgHXaPSq9jrZYQUnLqArTBBnYb0Uim9g67jG2K++n5HWpsG4DDN8PMDf29TSa5da4xZmgtObqp29R8qM4e6rC5pK7tzZ/M+Q5daVOVJsLVtY8wWBFzX+SGbUxE7HkfSrAbgKwgNuddD13IHKaU8Iximw5uBgC3iPtsOpru3i0yl82i6anXyBqk6SK3YJjIzQCQPOhr9vKPiB0qJ7rXG0XUn4evpXNjAOw1lQDDHaP8AvSGvIbYISoIDA5Ocb+0+dFcIuqAxI1Ij+o96iFvvFOQgJakknck6BfWK84dYbvA/3Z1nYacup8qYlq2QCfcuXZ7FoB+7suitGYuPbQ8xTLHXSHjSN+o+XWkL8ecLlSPUj8ht86qnGu09q3Pf4hcw3TNLa/8Atrr9K6OPpp6abpCJSIOKYRm+05VK5oIB+9DqdJ56TFIk4Pe18Eazuv8AWn2M4vaTDtiAytbClgVIIbkAD1JgVWeIdsMTYt23u4MIH2zXOYEnw5cy77HWtMcUYKrK1sMfg12PhH/MKHvcLugfAfaD+RNEYbjeLF219osItm7AzWznKlvgLEEwCYGwGu/KvR2qb7WcIcOS2fKClwHSM2Yggfc1InyotECa2cdyQqAyI66TXYAlo0HSnXFON4exC3rqKY+HUtHXIATHnFQYK5hcSCbDq0b5DqPVDqPcVhy9C27i/wBhiyruL1zZBlgzvS67h82hWfSnd7h7JJXVeQG/yoG1fUeInlWFwnilUkPjJPge/stxDWsVctFlyOsQxhjrpl6+Yontl2WODsrcsksC0MImCdiI5cvlRH7MkuO1xlt2nt5hnd/iUgSMmhnfyq+cUlgVAMEa+xmtWlShuKctMtjE7brZaLhBumCQNcs6wT1obG40rdDLsdCK2PipsPZKm0pj7uQH5aVk2PwX38hUBiBPLyJpWWCjySOTVsfPiyYyb7k0nCKMT+95iR6004Zwy5cvBbQlipJHkNaU9wbmJCwzHlAJ28hS4pK68hsg27ZN1dDEGMtScItM1tlbkfyrw23L+EFiATCjkBJ+lHvclEyDxHYASSekDegnJ1RV7ijHXyjKpGk6mp7VwM5E5pGleYpiXbONRpBEEddKiwd8W5yiZ3qPj1LtHt640nXSh7F3OYO/Kur11rjKFXWRRmN4M9tgSu0Ex0502ENtyVscjhmRrd3E2n7hiVziRy+IHnG/nBpsewGJbW0bb2zqjZokHUGIrU+0XCVxmCFpGCK3dsDE6AgiB6VBwrso9i0lpMXcyqDEop3JPy1rYoVsJ+I6tFMx2IHdypJJAJA0jlHnSVF7zKpBAGhjb1PM0McYApW2pdgYAgmfbnTrslwa9dxGa/n7m1DZMuXOx+FY3y8z6Ac6xxjqa9SpSQ1xOB+wPbvWiVt3QEuKTsxGYwTsDr6ZT1r3juNuC3aVGGQODsN9/l6717+0fEXAqWwFIL57kkCNwu5G5JPoB1pfwXhmKv5VKkWiwLOTKjzB2JjpRyhpyNR4+/cDHLlM7xmIycRsZoysjKxMwZ15c6XrbSzeIMrqzQTML68vKaY9sLC2MQMruAoBUb8h8WnWq3icVIhmYsTLMN/IR0oMsXp0rYtyJLmLBRrirLchsdejdK9ssoKgmHmI2BOnLafMUDhrys4AuAldYjX+tc4/CeEtBVyBOXxCDrIG8GqUJaUgbbRb8Nij4QwJymFUba7R1NTXcCc2QyDOq/X5xSTsnjPHlLAhAG21kHzrTey/DF1xLeK5dJMnkNtB1IG9VjxOfhHqfhKz2YLNdZ1WVQacwN9PlTHj93KjKxykLnYbyx2Hypx2guLYtfu1ALXAQFHOczkx1A19art2/mY3CPEevLzjr06fkcOnlH/TTt9wU9rAOH4cKi5lM7kHmT95hy8h/o8cQ4nas5e9cJmkLI6b7DQfSvOLXrqWybNsXLnQkCBqcxBMn0G81S+F8UU5ma0b+MZwFDiRl5hRskDN9OUx0YQjh2XPn+f0Duy548m5YfuXGZ7bd24OkkHKQw8+dZbgcRiMGXU4IPmaSbllmPQgONCvP1JPOtJbiRt4dr160bQtqxKAq2g18JBjXYAxrSUdpsQLnd/Y2uErnttbeA6GIbxCBuJEnWtDSdOxbEXAO11pXFl8NatIzgkoIAbSGZCPIazIgGjv2pW/+HtHXS9B90b/AKa6xXBcRjb9u7iraWbVsfAHzuwmSCw0jz5awNaN7VfZL4VL+LFsKS2RHTUxAJEE6An5mpvTKFfDuOzftqLcpkUKoUgkRCsOgIgz5Uu4Xif/ANjjMRE9zbvN7oAg+gNWXhvE8Has9ymKbKAQGYsSoP8AK2WBHIcqF7OcIw1u6z2cWLodWV0YoxbNrqRB38tapJt82XVLihB2E4WMXiLl3EfvAkMQ2oZ2mJ6gBTptty0q2dr+zQvWs1hFS+pGUrCSs+JSRGkaieY86VYXguJ4fed8Nb+0WXiUzQ4AJI33iTqJmdQN6sGE465ztfw5w1lVnPddcxI1gIB0k7+1XFKqZCDtR2lXCPaDLmW5mzQYZQIghSII15kbVJfwNrFW1upIzDMrQRP4lP8AvVW7P4duIY18VdX91bIyqeo1tp5x8R8yOtNu23aVrJS1YYm/nDMIDCIICMNyWJEAQdN9pkqknq4IrXBPwzFXOH3+9SdPiSdGXmOnvyrYeEcSTFWhftEwRBXmp5gjrWVcLxqY20Qym3cQ5biH4kb35HlU/A8NetvcQByWRlGSQGkfKY67a1z8uOWLjeL+gy7LTwbj9u+9wADwsYB5rsGFIcYGuYMZPETfvBxExBJWD08/OnvAOzJZreJ8QdDBtt5eEgiNP9qJ/Z+wbD4oGFm/d06A0teKosFS0ytFVwE8Nv4e/dAh0IZV1Kgxv5jerr2Z4VZR7+JtlWW4ZtkclbVgD+LT2ql3uD3Ll2ylxjcUlNpnKd402FahhOG2rVvu7aKicgB9fXzqYI3ytkHJ7GVdnSE4kWKE2z3oaOQMgk+XKrj2P4ZhbT3Llp+8zHLbJGyj4gp2Pi0JHQVDxXstdul0RrNq05l2BJdvUR9Jqfsj2buYJGtPcNxWYurAQLZ2nUzJ5jbeqx3/ALlwSXoZ3ieDXTfvm8IZmZzPJSSQZ2Aily4FADDAweRmrd2ge/iL3dlQgZ4YsIXTmx6AaxXmO7IyLb4Zu8tXFnNP3hvoBEelZfFO2rGXVCTgzLYZGyq+vwuJBrR+A2kxCu3c2gpMHUty6cqyp7F2zeyXBqNp2irt2Z7RJZuEOGCsBmjUA8mPtTMK0vxEnwXn7LlW0ltoFttt5ABEGeQn6CpTg2OpvXB5LlA9gVJ+tCWy15yytlUQVBEHUTO+xHKo34xJMbTG/MaH6itepCCu4rsYrYa2FxN1bgj94vhDDmCiEeE9ZJ8ztR3YLAPYF+zeUB8+dXDZhcQgAMpgHQiCDqNOomj8EQYtw6vi2uz42W1mVT0DK4CDoCB9K0Fb+Kshc2W4p0krlYeqgwPqKXPJjxrXTpeRUU2zhOziXsRdv31DqMoRG1UlFEuwO+uw8p6U5tWiwkmFHsPX0qOzjDEMARziurrOGCEMbbLow5MNYYDUAjntp1Il+NqrXcpoyHtLxVcTiXu2SxXNCnMQCFAUHQbEgn3quYriJDtnK5R1gk+nP3rZOL8AtXsPctrZtqzA5WVACH3GoGknfymqx+zPsSlxDfxdsMwchFYk/DuWBMGDoBHInpSJY567si3K12f4JdxilrNi4oaALh0B6xcMEj51f+F9nUu21w2KbPdw6qLV9PCwUyMk/eUFSNRBEGJp9xnHCzqAzE+BEXqY0HQAbsdAPYGjXuKYo3WfB2bpL5QXyM4YLOTKpBRF8RI5mZYk0zTGD37lWd8T7HX8O7NbHe2yIlRDgea/e9tfKtL4VYyWbafyoo+lUnDdp8Z3DribLWrhgW7uTKDqAwIOgaJgjerjwhmFkF3DbnNM6ctedSDjrpBJkPH7sKsGGn6QQZ+Y+VZp2q4v3bJYRwly6fFcP/lqTGY+Z1j0O2lXTieKzkn5enKqR2i4Nhbz5XYW79zVGDwxygDRSYYARoB9da1qLrYlpMrnaHs8cKq37d5i2YAsdGkgkEMDrMbefOu+12DexkxtshHGU3gP5zAJjoSSrDznmaS4xMTgbtn7QDesW3zW4JyExpG+VhuFPQxpJppxHt7Za2o7jvHMMVYjIrAyNSJZhodBoedRQjvexbkwhrd/HoLmKjDYRQGyAwXjXMzMPCk7T/RqjxPanIi2sIvgQBRcuyZAEDKm7ac2j0NIsVxi9i4a9AQfBbWQs/zGSSx6TtyqNqy5+s0vTDnzOn0f6eprXk47I9xl65e/jXHueTHw+1sQv0qJFA0AA9BFemlR4o0/CPrWJLJmb3s6Up4OlS2q/JDaa4uIDoQCPMT+dQ4TFh/IjcURSpRcXTNMJxyRuO6CeH4q7a/hXXQD7s5l/wCRpX5AU5/8etX07rH2VZOVxAfCepX4kPmpPmAKR2ufpXgp2PqskO9r1MubocOTtT80WTGX24fgh9lXvrbZ2F6VITMQVLBR4xE+LQaAHlUfYPgAgYy8c9y5LISZyg7uT/OfoPOaVcL4i+HYlPEjfHaPwt1InRW89jznkViuzlq7ZN7CYlrFgyblpi2RT94FQ3hI5gyOmkV1cOaOVWu3Y4XU9LPBKpceZPwjiS3OMXjaM22tZWI2YoFGbz8XhB6etaBwrHrbvK2jZPiE6gEbxyMTFZdhuI4bhysthhicS8AuNEUclEEzrrAJJMSRArngmJxSk8SuMHtsct5QfFkBy5ggEAIdQN4k7Emm2mqZmP0firgNo3E1lQQRz5iqP+zs50xWkfvS3z3FH9luKi5ayK4ZYzWyDIIJ1E+uvuelLexlnx4groe+bfaK5+eLjkXkS+Bng+H3lt2bwvpbZQQoZCQRBhW18qc3e0dr7O95D3hQ5CqanPMBR7nfpSXieEu4rAlGLIVeZUEEoGIOvmtLeyOBuYAi3btviDfMmIRVC/CZbyOp2PLpVOai6Xf8sNfKW8GDOoLgSDpBMT6e1H3rZ8RnSNuVSG0GHiUba/71Bdvi2MvxR+VMUau2UV42bl24XuhRZjKwMCIJ5c5H6VFhO0FgXRaVlS2xIUAQPDocvIa9KG7c3Vu4d2JYKgkKrRmPLMecdKpq27WbBC4CbYUs8GPiPUcutK1uGy39y61Gh9p+DLirdt8wlJEjYg7+4IBqp4zgTOyKlo5LYGiie8bYSBv1k6Crp38qAkBIhQNgOQoU49LbZGYeL4BMSeg1naarJCM5rcluhfw3ij4fEd1iYAuKqqLZzZIDEK3UjUaeVLuFcSTu9Sfif/O0fSlPbQpYNm9buNm70F1YE8yZzHTbwx51Bgbi5AZOpY/Niaz5ZyhKvcBpPY0bsRil+zBBaFlrZyskEf4jOuvU6yDTC7DNGs/6kUHxDCzcF1SVaBPn5H2iub1ksjDMylwQGBgidJB6itMJyk3GS4+oT2WwYttAZadfkP1opXgMFPw6jnpSfAWcUGC3jauJl0vQUcn+9bEq2n3gR6UxQi3rM9R5U9OkCR8Wx/cK7gZiADlmOsn9aWdnMfdbPmUKrBXtwAJzA5/ADI8YOp3Lete4niuQu9wKttPiZ2+mWNelL+yOOw2IxFy9Ye5mAYOtyTmBKspDE8spgeZmlrLqacXt/H9ka3J71qcM+L7xmL2WKKLhKIMpgAKcrNPxMZ1mIECn+DVbVpF1GVQoPoABvVXRibeJVkGHtO/gWQ3TOyAR4W0MRoZ9KpXHONYXEYtji8UwtqYCIpIEfdzSY8yBvSfjx+Jp5dfntfYtRaVmyWLy3FOZQQIOo0P3gRPsfKl/EMX4NoDGB6Deg+CcQQooRh3TZe71MldIEnU6CNetLL/GBfS2wEDKTB3BzMCD/wAorTilqoKSpn165NVbt0iHBXmeBlXNbbYi4PgKn+bNG1N8bbW4jI8lWBDQSNDvqDIrGu2SrbxDWbds27dvRVljm0+PxE6EyBHStjdIXW5zxrtNfxKIlxhlQCQNM7AfG3U+WwmlmFtZ2C9d/TnVr7aYGxbwuENkK2kd6sS4C6kkbyxnXYyKRcGt6M3sPzNZuom4Rb7mnpcXxcqj27jMCNBtXjGvJrjODsR8649HqNlsBf8AiiTs3rp/Wphbt3PFAP0PvUV3hysdJX02+VS4TChJgkzv/tWiTxqNwbTMWNdRKenKk4k1mwqfCImpVFfCulMVnbb3ZtSUVSVCq5xhgSAqiDGsz+dFYDHC5IiCPlU16wrfEoPn/wB6+tWlX4QBTpTxONKNMyY8XURyW53H2JjRXC+I/Z7mY62n8N5TqCu2eOq8+qyOkCTXxpeLI8clJD82KOWDhIe8DwFrBY5rbqIujNhbp105252Da784H8wFNrXZpV+2wQpxWYaDRQVI+HSTmZifalnAsFaxmGFi+Gb7O/hhspykeDbkBK/4KtWCwq2kW2mbKu2Zix6/ExJr0OOpRTXB5ScXCTi+Ue8PsCwltLcgWwAI305+p39zUXZrivcXb+c5x3kxzPU/WijVY4uhF7Kpguw16BgJ+oNZutjSU122BW5udq7nUFMrKRprpFdJAMAa8yOXlWO8JxV5LDXFd4tXv3SwYbMSNRzBOk1ceH9vLIDrftPYYAE8xEbnSRWRZle4ZZ8Tbe7mUPlWIMbmfPlQXEJXQj4VGvkOdUbj/bBlvpdwrAgIQQwMHcwRppEa0q47+0DEX17spbQAjMFkloO0k7UDyxrncjYH2s4kXvsEukosQh+EnmPP1pbgGz2j/dYfKusbYQM8MCQFIHXSSZ+lAYBysQR4hBHTlr86zyd2G2lTNDwfHbGGw1lXeC0nTWNdz01NUntTxfv7xuozDujoNueUGfMUFxBP+HY89D8tG+tQ8TsmGcjLmUbbbD9aY8mqq/KFvbYccYZ8RgGvlj4HUMvIzAn1qTgmFvvYRluKFIMArOxI3nyoPB4gDA3BIIf7k6yviJjpyqDhXFitpVBYAToGjmfKij4m00DwfoE4pm2TQcyTHqeVBs/eeKZAMaA8tNPKfyqW9bNxBLHKJDIAsMCPvSpkD285pB2p4w+DwxuW7bXVSAUDZAq7TsdBoNBz5AVq1qVFu0W3AhSsAGB1Nc48KIEakj5c6S9lOOHE4W3fQZVKyy7ww0cSQCYYET5UTxHFBtRppVyklHYsA7Q4K3fLo48BAJ8ztpGsiPrUfBMDassiWhkWdpPvudzG+9dXbuaOtCtQxceSq3PuO8LzswzmByB1jpOvKhsD2W4fu2EsuSDOZJ16knWqbx3jNy3iGJUobYhZIBhiNQeuxI20jlT/ALO9qkvtknLdjbYPpJjod9Pf0RixwhJ6VVu/cOb4tll4hhgiB1ACoFzACAFEDw8hlX6CqfgbgV7iiYDE6+ev61Px3t1i0vW8KuHsr3q5e8LG4uUnxnKVWCFBJBn3pNw3EhmJB3j+lPxR05CtVosWeg8fgLV4RdtpcjbMoJE9DuPapFavZrp0KbMq7Y8A+yMgR2a22YqpnwaidZgzI1gExrNeYJMttR5T89f1q+cfwgui8jLm/wCHMDzDEgjzlRWe4DFh1HUDUfqK5vXwdKuDqfpU4/Ed81sTYi3mUrMSKS3ME6n4Z8xTya5JrHizSx7I6nUdJDO05ckPDi+U5+W070SK8J0r2dKTN6nY/FHRFRu/c+ZzBIEwNBSocVedl9IP9aaZq4ewp3UH2pmOUI/MrFdRiyzr4cqPcLiQ6ztG9X3BfsxxT4drzZUfLmt2d2bYwx2UxMDXWJiqJkhSFAGhiK/SuLx82LbKY7xVIPkQD+tMw4oZJMzdX1GXBCO+/d+x+b5rw15xa9dBe/3DjDvdcW7hBCtJZlykiGlROlR2MQHWRSp4ZQ3aNWHqseV1F7jrsnicmLUcrqMh9VHeL/lb51fZrNOEtGJsH/3V+sr+taTNdfoJXiryZw/1ONZ780n9vsdE0fwvs3YxYfvQweAqOD8O5GmxMzvS2aO4bicYpy4S0r5vjZtlj4STPmeu1N6mvhswx5HHD8GtzE3bLOP+H7mUVY5ZkgzGWQZ0ml/brsy+Kxdk2lK50IvOR4QoIIJ89SI5/Wk3AcazcbxFvEQO9tZbiqTBZVtssbHYNp5mr0vFsPiVe0jh1XwN0MaGTzHnXN0JwoMofaHsnhlK5OIW7e5uG4VOkZfCq/qap2MFvvSFeURyouAROkhoOwnlV0452KvWxfeyp7pLJIBMlyTLADfRRP8AWqRjO77jOiMJcgtELm3KzzOxikZMXG1EBcFfEu5UEbFdt+g6TRl3BNk76IEgSOs7kVHhbodraW1YtnOaFknNBjTpFPuNWHdFtt4SF8SqRmJ5aDStODHCTbk+38sJbqhYlombTZBmBh2MATrrppTVuy+IawMtoXImUDAkKdm6FdiCs1TbOMuZ1MkkCCPPY1dOxPbO9hkNkqLqqWygtDLuYVoPhP8AKRWWOOKaUtvYXZXF4f3SotwEMHKXARJGsDw7/wC9W3A/skud2veYgI8SVFstE6xmzCTHlV34bhrGO7vGEABgO9Rlg51+HMfLrzAWrWDOoiDWxQRaSAC6IIkaera/OKV8QtLdtujtKsIIHhJHMSKDRixjr56VE+ItcsRh2J0AW8hJPQLMk0zZ8kCeCWGw9pbaAgDdc2cSfE3i56k69KmsWTcJjYan/W1BriMobuz4yIBkwp5mNj6Gq/2QOKVMR9oZ/FeOVWjRQAAZ6HfpHTWgcd/QmotZCR90QOuv/eq52nxKwENtmJYFYZhLKZEZCGOvLSmF65qdj5jb/ao1dHtgggkEiRsCNI+X60vJG1UXRafmUntPwu6wS5e1LzoN1I1C6c4J0HTc1SuIWzb7t0LIVZgWE6MDKz7H6Vo3bG862gwOqupiOsrPWdaovFrjAG4+uZpJY6EsIYt5TrNBFaGkVJ3wMeI8dOJS3eMBrKXM8cywCkjyK8v71Q9lMSxNqSdVcRPMMx/KKFtLlRFyj94dkUEayBOWZBAOvmPOuOG2+5uW4Mr3sxzAaFInnoKKEvHb/KJpdbfn5Zolpq7a6BEkCTAk7neB1MA/KqLiuOY7vrlizaVih+IKfhOqkktlGmkneDS1sPjrrXXuXpuYUi53ZPMDMCqoMsROvqOddXX5IXRolyRfQ6Q1t1PqCjAfLPWV8V4cLeNNiw0/vAqwPhLH4fPLMe3rV/49xEnBDFWt1C3U5xmGUyPJXPuK47MdnbdhVuE95eYZjcOvxCTl8td9z9Kko6nRcXp3KnxLBXMO2W8NCYW4Pgb3+6f7pqAVqF60rqVdQyncESD6g1lXaH/h8Vct21yopGVSSRBUGQTqBJOnKsPUdGlvD+DrdN+pv5cu/qEMaU3OIODEAeUURb4irTMiNTzA9+XvVm7P8Iw1y2b+LulLMkILYDPcI3gkFVUTEnc6DY1jhHQ6nE2Z8sckNWPJVfX9uSu4PFZ50giigaaYuzhSYsJcQciT8sw1n2IoLFYC5bXMyHJ/ONV+Y2PkYNLyR3tLYPpeqjkjpcrl6qi18D7L28Tg1uBmS6C4JGoMMcsqfIjaK1vh2GIw+GR4zLbRDzE5RmgHf3qr9iuENZwiI4h2l2HQtsPULAPnNXTiF+3YRr924EVQdWMAE9Op8hqa6UccYRTqnW5xM+eeXJKN2r2Mt/bey3LuGQ6oi3IEneUBOnloPQ9azhEAEAQKZ9re0P2rEtc1W0oyoH08Ik5iepJmOkdJobhvDb2Iju1hP/UcEL/h5v7aeYrHkjPJOo7o63Tzx4MKc6T+v+T3gyZsVYUfz5vZAWJ+g+daQKr3AeDW7N5isuyoEZzuWaGIgaKAoWAP5jM1YCa6nTYvhQpnI6vqPj5NS44PasfZjiPcpcZlcoJZnEZVCgTmMzOugAM+1VqaZXGdLCDJ3tl5F+2B4wj6Z0j4oEErvG2ogzqG9GxnW3JQMVj2xPEmu2ZDXLn7vrMZV222o/tLwy9gl76zdYIQVfKNs25gzpm018qB4O2HXiNx3Zrdq09x7YtiZKvFtAOhB8tuVaBxa/KYa4SQbozJY7vO7GQyyRuIjSNJrlNyi9uO42GmnfJm/ZftZjrBLW7z3FQa2rjMynlAUmRr0rUuK4E8SwFrNbfCvmDqHtxlYbyuhKkGZ0PlRXZ7ieFe7dufZ0tYmf3hIUtpodR0Igjf506uY9XkDMSATABnToOvlTovwtrdA12M9fgdzDL3WAw9y/iXnNiXTKiTochaFA95ofjXBb2Cw4DBLt9wWYgEhTpALmC2s/KtHDZFU+JSRqp3U9CNqS8X4BbvWnvXM73crFCpcgEDwpkH58yanC2Vv1/osyU4XLdV1BC3CZH8rH4l+c/WtB/Z92Uwj2u+dbjXUuwfEQAVhkgLHIiZ5zyqsYXANdsXGIa3BgBxlbOsa5dI3j2ovs5x1rGOUrcuXEu3Ct5MpJIMlDlAJJWZJHKaSn46kuPxAtVubBiMQMpESCIpIHy+ElhHKrCyqYJ9v9q7NsHcD5VrWq+QmkzPrd4jasm7QdiMSuLX7Hbu3AfErIslBOoYjpPuPetCxfHcPbxL4fPJTRmGqg/y5hz9qf8ADMW1k94BKspgn4WG8gjpFUpJ8cgd7Kh2TwOIwtq8btu4js6rbtPGXMZl1EyoYkEjyPWnvDOJsf3d9ct2YkRDdNttK84p2hGIZHzqqqxhgIExkmTuBJE7TRj2FESBI2MfWaXOU+IlqK5YLxl0t4e6brr4gyryGZwVRfMyRSLsVxUuhsk/AJST92YI9iR/zeVN+0PDxiLLW4XMCGQsJysDMjpzHvVA4Dicl5DMeKD6GVP9famuluLfKLtx+wty2QRI0kDyII+orOePDvLZPJ1OWOqkMIHpWjX2YBm5KJJpTw25hsUoItAEGQIj3BHWs8oXkUrDeyoqlu6yXRZtblVtDXYL8bEc5g//ANV72h7tXIttLCC2s6+o0nXXoZHKmeK7MmzfW8j5k8RYN8QBBkggeIe3zpBxuyqXjlOZWBg9fDmU/IgHzBqox0tKXJty5ISxRhHir/5Pku2DcHxaSwGvluNfeob2Ct2jfxJYd46Zc1xgFUBYCzyBIBO5oHs/fz2gDy8O/Llr/raq1xTgF+Ll2/dd0ssAJMlrciWUnQGD7mffqQyXFOjBW437I8Qs5TgcxdShhzIDEg94qg8gNR1hjVo4Xb7pRYknu1AQndkGgmBEqdD/AITzqocXuYGzhg+GNvvQytaZTLyCCcx+KIkEHSrgR3ttHHhYgOpjYkTBHMEGCOnnBo4eRTDZqv8Aajs0uKAZSEuqIDHYj+Vvc6HlJ3pvh8RmkEZWHxL06EHmp5H8iCBNNG0miuDOeHY3F8PbumsBldoAj4idAFuqNfRp9BVjxt3C3rr2bgMJAXIGCrEy2ZNAWYs2vWrGWMHLGbZZ/mOi/ImfQGl2I4clxVWWCoISNNP5iP5mPiPr5CsGVyedY470r348g09rE47I2Wk2sRdA9UcflP1rvhHD8dZxVuzbi9ZcwWiMqxLZtTlgcjIPlOhnZLA3zcJ7m4CpKkun7tgDEhpmNJmB6nY6phsPZtWiwyq2gbkAT5nUihrHNNThT+gx5ctVqte4HwV7i3VtXFk8iNiOvlFSdruB2MWR36s2X4YuOseYAYCT1im2FRmyGeUjyE/9qF48/jJG0AH1pcMTgqbbV9+y8iRnva2foUqx2Iwdpsy2yTyLnOR6FgYpQvGbbi61s51t3DbUgjxtoBlPQkxPkTtVsxeLCKzMYVQSSeQGpNZhxO0Fb7UqtauMQLQRdTvNy8pECQTpoQOcnTZjlS9Bb3e4Zxi8T3eCRwL145rrgxlE53I1mWIIVemlT9nb9hWezYW8cjEPcaWUsuhl5ifIAelJLnZv7WrX1Ypcc5lYvnDeRGUFCsACCabdnOGY+zZNoph1AzZCzmQSSZIVSG1M6kHrRxle5W1D3h2NW9PdmcrtbPkymD/X0qyLciBy0qqcD4E2FtnurgN1pZ3YSHc76GcoO2msVY8G7FRnXK3MTI9j0qJuUqYGR0rRQ+xPD1xGJuO+qoMxH8xJkA+UjWtMjTPccte2kaQp+6sbClGE4FZsC4bC5DcA+8SAROWAToJO1FYRXCJ3hBcKM5AgZo8UeU1kl0abrIgo5driGW1VS2VQuYyYESYAn5AD2o7hdzxkg6gfnzpaDVAxHad/tTXLDxlaE/lYDQSOYzKT70eeWiFIkFvbNWx2IMyD4gNfmYpXwjtAWR3w1y3cKsQyttpMgldvxQfQ1jeJ7QYm7iHv3LzTdAS5BKiBoBlGkCTp5mjf2e8Q+z4w6wjCCehnwk+5rPGkhjlYb2y7UnF4n7Qqi2LJ7ogMGBG+bONCDr8hXmH44tm9cc2z3nhObNBCqwLqFjdoiZ2050NxbDW0xmMOU92jrdj7snxd37sW9FBrjtLgfHeZSTAnXc59WafxT86HqGtSryLbLav7Xz3bm1hxnEQ1x5gbaqo5etUTF9tMdddnbFXQWMwjFVHkFGgFMOxPCrePw13DiLeKsgujgfxEY+JXH3irnfcBh0qqcRwj2Lr2rikMhg6H2I8iNaZTBtjfgCIrOt1HYqyEBXCyusrqPvaAHl71c+G/tTwljw2uGhI55wW06krM+9Udb05bw3GjDy5/I+Ie9WPgfZGziGvYzEN/w9lM1y0rQ1x9YAI+FTEkjUms8XWTfv8AYiNAwNgcQv8Ae3bI7u5aR8j6/EoK8uQG/lSriHBgLjpnYoCRbysZSdwH3I8jQrdsLFhnl9CASqAyLcAC2DyMCOUxNBdlePNfDMVg3Lt1lE6KkyoHXXw+xq9MZJNvl/2G5U9iO/jsXgnVWy3rP3Z0YAee49fEPSqs7/vGjSTp5T4v1r7tVxK6cVc7xs2SVVToAh8WUDpr89a8xaBXIGw0E+Xh/IU9Jp0+BU5KStDjiHau7dFyyAFQFWPUleU9G3jyjrSzAH9xcTnlaP8AD4v/AK0sxl0qpKjU+Juun+1O8Gf39zobr/Isf0NY8/ytvs19Df1MsTxY/h80799gzhPaJcOFXKxtgSTMlWPigA/dgmBOkecUL2ku2L9+02GP7q4bZGhEai3cADQYBLQOgFV3EXXtshgsF8LqBOgJB09pqTDP4lQGAGIQnkG1B+etOlemMvIxII4XxBrLT906sPTf5A0/7WcMe/YHdE511CgwHUxIImDsCJ6edJcbYAN+N1u+H8JLhvzWnD8V7jKSpNqVDEa5ZGjRzGlNw51F6XwwSDH9lsHaHe3C6ogGZZ0cgRtEyTyB1pdwvimIxOLe7h8ihEA7tmgMgJyqY3bfXZfTdj2n4F9oAvWWLnRsgfwuI3Q7K0aTzqfD4XDYkWGtBUNhwckQ65d0YbjxQZ8j1roNb7Esa4HHJiQSuZLls5WBEMjHdTyYGNtQYHPYsYkrpchejfdPv90+R9iaT9oLqYazfuqSty7ABB1zxlWPQCT6Go+zvEcVct22u2hcR9rilQQNs1xDAy85HLlRaq5Kqx/jLDFUYGAWK+fw+Ij/AAkj/FTfhGHRgWIBK7gkexA50u45bti73OHbIlgZSFAMMxlpDA7xy/l5UT2YgXSbyd6FEqFXQa6lgWIj6Say4Hq1ZH3f0XH3f7hTjXhLWcbZw2Ga/edUViFBYwN+vmfypQ2XEkXEfMo9cvtOnvX3FcTmY3Lx1PwWwdhyC9B1aP0FFdpMW1nCIVFtBnAYsYEQSxk7nSPeqz4lkWmXckHXA8scSCWUAIzMPi05fqKUcQ4gCsAg6yTv9aRYbGLdQPbYMpmCpkaaHUeYj2pTxvioV0sq+W7cmIglVAJLQdJ5CdN94IoUm9g2Q9qOIOFLW0e7EZbYGmYSc7cyB06gQJ1qhHj+Ku2ybhXumOXwhQcw1iJzDbmKL47w2/hR31jEXmUHxB2LEeeujD1Gn5LeIYhLot3lUK7qe9A2LKYkDlOppuTwxaAGfZm/isK3e9zcuYdwCQpBOoEOqzM+UCRWm27oYSKp9nG9xhk7yAVUCF18gB1aI955VDiO1iobRVWCgfvQdSzMRmjyVRp5k+8cljSK5LsGFSrd86rWG7T4e5euWg+UJqtx/CriJME/CR57xIorhHEhiEzqjqpPhLADN5rrMeZA8po1OL4YNMfNj1WMxiubPE0uNCkyRIkb9aU420HETtsaX8Otst98niKJoCcslo0mIBiaV8SeumtiaUlsWHilq69t0SFLKQGzQdf8J0+vpWd4/gGIsalGKjUldQNZ5cpAOvU1ccF2mRrvcvns3v8A07ib9IZZRh011pljOIi2hZgDG0czyAosmJTVtkvsY3xBitwsNVYBvLXf61Lw8F3GQ+Ezm8hEa/Orv2k7JC+iujLauDV82iGdTt8OvPb86qWKVcLNtWVnJ8TLJHzga/kPWkxwS+UK74J+L4hz3eX+FqH6nQKWY896eYLEZ3ZsqMSrDK4DKYdTBHSGpHnBQkZfiVwDsQ2jD5E+4prgXH2kqvwvdgEAkAOpWdBMSVO2wrBq1Ku90F2Lz+zjgeCLNjMOblp2RrT2i2ZUcEFoY+LcAgTEHz0st/hYZiWRSTzgVT+xfCMZh8ddRrL9zcnO4+AMBKsG2aTI018Q6Vo2nNlHqYrWsiS32Cij8ucNvkMVPPb1FPcHiD3NxQ+UZZjqF1C/KR7VXPsrsxCCWAmBvpvpR2Hv+2YH5wQRSZpS3QB5jDmYH+ZY+UimXCeI3MOk28spEhuYJOYAepncUuVCSp0hZYz7EfWBQ64k94F/mBB/P9PrVtbpeW5EOJ+24zM4VA5zXI2VEWXM/gUmisS4cs0aGY8pOb6A0o4cjW8HisSW1dhhE883jvH/AJFA/wARrvB3iFVhzA+qLTMlt2gapBN3DnIGHKQf0qbB3DLN5gn8q+s4sBTPXUdQRrHpvULWyjkcv0/1rWTJbuLLAuP2Ge7kQHM10Ry+MZt+Q86jw94FLZG4bU/4tB8oplxNf3iHqF26g5fyNKLyZblwDYsrD/EAf+1Mxz1Y0guxYbaTdcH71k/PuwT7yKCOKfOtjVc6Ouo+F1+HfoQRHnXdxw1y0eRyqfnB+hFRdq1NvEPcXe3fLiPNp/zD60MK1JMog4H2juWmyt4l+8vQ9V6Hy2P1q3YTB4W9d79VVrkiWJ+ExAlSYBjmelUfjFkLiHjZvEvo2v5zTTsmwF+45mBaI03lmAUDz0PyJ5Vujn0Jt8JWVVjftBw9rl62b6M9hAxbuyxtqBqWe4ACzZQPCsQNcx1pz2dw9q3iEu2Ci2CJdUMjQhpDEmAACSJ3ApFicU9x8x1W3BI5DXRQPn6kVFjOG2Lee/bENEAAwoLaE5euU0OPqVljKT/bzC4HfZ5i63Hibl27PmZ5DyzMas2O4qOG2yGYBrjZQcubYHx+a8gDuSehqrcFOWzb5GM3udRRWMQXgRd8YO+bWtGHE440gZSti7B8fN2/DGVceFuc76nz1+lF8ZsnEP3uLuNdt21/d23YlUgS7ETBP6UoOES3cZVUeAoyb6CNdd96J7RrcvWMlgA94QCSQAF3PzgD3NBgy6pTxy5T/sj9AXsNj7rNiHELZZoVANAY5DkQmUHrNL+0uFdry4vDsCAQrMPushiT1XkY6edE4Lgd9bQtNiMiCZW0upkyZuHX6UHiMVbtG3ZEm1Z1PPM2/odYpk3piS9w/FcRvYm29lLDJmlWuXPCoHMqDqTHLlSbE4MW7q2l1CBV/ET4m+ZY6UenE7+KurYsAIW3J1MAFifKFBOnzqHhOINjFC4FVmtuSA3iBYSATB1hobQ6kCk5csXsi0iXjWIZ7oSI7vRh/fPxA/h+H2NL79uWHiAVN/M7n6aVMbslnJk9epO59/1pRjMTyn19eppPzS3LQ74Lw44y98MWV/iHaegnqfLYa1pKLAgADkI5DkB5Us7KcP8As+Etq4h28b/ibWPULA9qMxuNS2udzA5QJJPRQNST0Fa8cFBAN2CcZ4gLJta/E+v4Rv8AmPlUnBzL32/9zL/y/wC9V/tlLKqAAYgK4umZylspW0NYlQNSN2ZuUUVwDGFUK6BS0hjrI5yPQCDNIhnjkmmuL/6LcGlQ9xdtDctXHibTEhjyDKUOvTxA+1E3sMt3wmRzVhEqw2YTpI85B2NVbj/EWa3rbYWXEZ51/IxPKd6fdlsYLthfFLJ4TO/UE+o59Qa0KcXKgKdFV7SW7yXG71i0a2pMg8w0HkDoB1HlrVuE8Mv4u5ksqWcDMzEwBPNmOxJ9zWu9ouFfabJUR3g1tk8m6E9DsfY8qn4Nwq3hLWS3sJZ2jVjzYgfQchpV44uLa7BKVCTg/YW3bRTibhuEfcTwr1gk+IgdfDTXsRxPDpjXGHUCbWRdTlcqxzRMkkRAM6wTrpVc49xS9d1dbtixOgKEFo2LsYA8l/PQ1F2ZxAF9XsWg1xSWAZ2ABJzZiRyBJ08/aseVpOsa789/2IvNmz3btzVip130Iou5YVzmOhIBg77VnfFu2uMS8LYw1q67KGt5O9MyxWPi5QCTtrV4wLY9ral1wyMRque4Y8pGlRwTdPcap1wfmbC8QaxeW6uu+h6EQR+R+VF8YYFwBrCqJ6mJP50nxXwj/XIUfjPjHt/lFIcF8RS701+fywG9qPbJlWBMc59BNKXufvVP98fL/amB+BvSl6fxU/Gn5inQXiZEOe0mPV7GFsW9Aiu79M7uRr55Vn0cVxw+2wtiein8xSrGfFTzC/wx+Af5mqSemKI9z5mEHrTRhntLc5iQY5QdPpFKX5+9OOF/2ZvU1mzvw37f2UkB8UPwEHloekiPpApTjLkuW/uD/Mx/I0zxvwp/rmtKr/L8P61eD5Cwu5ehVI3Vv9v8tEcXvi7isSo2cSPXVh9YoJ/hPt+bVxh/7Qfw/wDTRKOzfkm/uRE7Q6Yd99Ah66afmrfOm2Ht9zaC/e1LHzPxf9A9zzoPg3w2v/nH+c0fiNh/g/Ok9Y/Ho7WWh72F4P8Aa3v4eYPd95m5BgRlB8iWgny080XGzktJZI/eTL+vT8qvX7Df4t//AONfzFZ/x7+13f8A5x/lt07HFKDl3/8AF9i3wAW+I3k0W4wAJETP5zXf/wCQ4gH4lPqo/SKDbc/iNQXt62Y5vStyJKhvb4o75meMxXKCBGgM/wBahxPEr1oKq3YWNAoBOpJ3IoXBc/Sh8fuPf9KUrWRtd/8ABTOruIuXSM7sVB2JJk+m1cuJ9K+XZff9KnwfxL+NfzqTbBGjocGHkxfdSrx/5aHdPxH73T4f5qX4ZSxAX4mMKDpqY3PIa71LxLe/+D/7ChF2H4T/AJaTi3TbLCsaqG53aP8Au18IuHZjsWjozzA5AjpQNqw1m/aNxZy3FY8wwUgmPYc6GxfwD8X6GneK/g2vQflRuThTXctcDnifa25cISwkMxCrmgkk+WwiRqZojg/7nvMS7vevZu7w2bqPiuxt4furECQfStcL/tVr0uf5Wpov8fC/65PQznLI6b/Lf+PqRbAPD7xZmBO7K5MTMSW+cU5uXgiBiYgTl9Nl/T3pBwj+IfwmjO0XwJ6L+Rq1FR4Di9mxh2T4uZNq4A4uGUDbZhqAegJHsfWmWAsX7Ra+baW8za20iApiJA0Gum5689K1wD+Pa/En5itLxn8Jvwn8qeo64P04Ep0wnh+JFxZGh5g7ijVpHwL4v9eVPEpvS5XkgmyskdLpH124ACTAWNZ6ec1V+z2EW2vhGrksSRrqdB5ACBFM+1P9nP4l/MUPwz4V/CKKUry6fJX9SJeGxFxztVdw2OJt6rbtKjodA4JztJ5bgTyirfgu11m4iv3qpI+FmAI5EEVmXbD+2X/wr+QrSuxf9is+jf5mrPC5zaLlPQf/2Q==">
            <a:hlinkClick r:id="rId5"/>
          </p:cNvPr>
          <p:cNvSpPr>
            <a:spLocks noChangeAspect="1" noChangeArrowheads="1"/>
          </p:cNvSpPr>
          <p:nvPr/>
        </p:nvSpPr>
        <p:spPr bwMode="auto">
          <a:xfrm>
            <a:off x="38100" y="-1371600"/>
            <a:ext cx="5048250"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3560" name="Picture 8" descr="https://encrypted-tbn1.gstatic.com/images?q=tbn:ANd9GcRw_kTdUCz5JbsZFi_kYJOj8la78LshvBkxUf4F2p5QDBIauWEI">
            <a:hlinkClick r:id="rId6"/>
          </p:cNvPr>
          <p:cNvPicPr>
            <a:picLocks noChangeAspect="1" noChangeArrowheads="1"/>
          </p:cNvPicPr>
          <p:nvPr/>
        </p:nvPicPr>
        <p:blipFill>
          <a:blip r:embed="rId7" cstate="print"/>
          <a:srcRect/>
          <a:stretch>
            <a:fillRect/>
          </a:stretch>
        </p:blipFill>
        <p:spPr bwMode="auto">
          <a:xfrm>
            <a:off x="6248400" y="3048000"/>
            <a:ext cx="2743200" cy="2152651"/>
          </a:xfrm>
          <a:prstGeom prst="rect">
            <a:avLst/>
          </a:prstGeom>
          <a:noFill/>
        </p:spPr>
      </p:pic>
      <p:sp>
        <p:nvSpPr>
          <p:cNvPr id="23562" name="AutoShape 10" descr="data:image/jpeg;base64,/9j/4AAQSkZJRgABAQAAAQABAAD/2wCEAAkGBxQTEhUUEhQWFBUXGBwbGBcYGBscHBweGxwcHBofIRwaHSggGxolHRcaITEiJSksLi4uHB8zODMsNygtLisBCgoKDg0OGxAQGywmICQsLCwsLCwsLCwsLCwsLCwsLCwsLCwsLCwsLCwsLCwsLCwsLCwsLCwsLCwsLCwsLCwsLP/AABEIALwAvAMBIgACEQEDEQH/xAAcAAADAQEBAQEBAAAAAAAAAAAEBQYDAgcBAAj/xABBEAABAwMCAwYDBQYEBgMBAAABAgMRAAQhEjEFQVEGEyJhcYEykaFSscHR8AcUI0Jy4WKCsvEVJDM0kuJDU3MX/8QAGQEAAwEBAQAAAAAAAAAAAAAAAQIDBAAF/8QAJBEAAgICAgEFAQEBAAAAAAAAAAECEQMhEjFBBBMiUWFxMpH/2gAMAwEAAhEDEQA/ADOIIJUDpjHM+1TPFmQTrzABGOs4qwv2JBkbEkT+vWpfjaVaQodRM4xWeI/qFcCcVcgbg+c0wsbsaASBpUYj6E/Ws2LNKlpLgKk8wDtTz9waeZhsaQ3ICief5UWlVswxGP8Aw9gJhXh/hz6qyc+kigeApSgjxYjxT19a+3K1AaInwjPnzHzppw99KkgqSEjB23I++pYqki1/JKz9fuJWITKwrCoHSp7iPBgtOq2RkmekeVVdu0QrUAB4tUDmPTpWLa1oyoaUKJUQRtVmqGm/tC7s+oNMgLEOAkFJ601t7FDkrcQkmCEzy9KS310yrS4ZB1Y86JtLtSAQVasyK79HUv8AhgnsES6Vl0BByUgcvU0v7TtFtAQE+EGA5G8dDVrw0OOyVGGyIA60yvuGtvNFpxMoP06R0Ndx5xJK9ni/D7shwEb7A1Vt9lLlxPeutkNjkTClA5BE8q5vOwyw9pbJIPwwPx61VLu39KWbhZOhOJgT6xvsKRS4JxZFxpkPd9jnrh0C3Tk7gnaOfpSrtT2SfsdIeUg6xPhM+RB869T7PceUhyFgd2EmSNxJ3qZ/aPetukoyrQfAoZORn1o2uHJ9g5eDzlpXhimfAOHNPrKHHQwAkmTmSOQ86yvlJCG0oQUrThZM59qxa4Y6tOoIVvvQU0PxMnLMqcLbQLmcEDf2rRqycTKVIUkjEEc61smrlt1KmgpKwcGMfWru0Cg53t0tDpBBCQnfHOnUU029D8F0SDfAXVNFwp0gGBqxP5URadnm0gKde1RnQjn705u7dLiyYwVKKUSSEyZwK1atCDKkJT0k/qKjOPJ/A5QYHaFRXAYCED4RO3mepol3g6VElWiT50U3ZqEwuVczGPqa3aOoAyg8pil9t3sNUxw64nTuOn5e9TfG0akLSDmDv+utEWNuognWo84IH41zcsqkknc561SLNkk3HYu7PJaWjR3Z15laiY9aI4bbFvWNSS2MkDc8zSq2adSopKipCPL5Cm3DW5GARrP3bn0mB86OT/NGODTlVdBguEoQpagVKOSkfQewrhx0vNSkABI1Qd+sV+uXEt5cIyOW/wAqVo48pCjoZnWIGqRM42oQpLjejp/6TH7F8dSAkHSpAzGB5UxWA4BryIgDl86l+D3q9SVPoWpJ2WD4E+qUjGeZqgkLT4dWDuKKm+SCpfYrubBCSEqQAJxzim/B+CSQSfANhETRXD7DvIUsYHXn504feS2mTtyHWqLGrsczvbpDLZUowkcutSnZrtwl95xC9IGrwx/KOh6jG9LOI8aTcuPhWUMIClCcZMAenMn2pFwvizTryWggJJwlQEEHMe2KeUqQ8YWeypMQQYIyDSrjN0O8K3UDIgHrU52M7WJWnu1nAJTP2SDH/id55VZXVslxJSrIP6xQnHnF/ZKcLIZRUErSiIXmegoQ2u04jY/3ori9o5brCf5D8KuvkelLX70gGTP3CvOWOduyftqOw1q2ROpUe+TWzt0k+FIjlNT9tcZMSSNsUycfSIOoKkSYBEE8s1ojkkkq0NdBb4GkeKDGT1pO5cLQrSlIVqO9ENshQCitRz8IHKvi3AOcCeW9GWXk7Y0Zx6CrZ2JhAkc5r6pLa3UrcKlq6nCB+utK3LlXmOg60Jf8UUkAmQOh/vTc20kM/wAKm74kkgoToHIk7e0VzbcRCEhKWkEdTNRTLqFqkrgepp7b3bjSQhKiANtvxpck5xSo5UitYiCoQJic79KE4kiY33IoFvihE6QJNESohRX4R0n8+dJDIm6Ro5xl0DKuECQqYV5x6egrG6ve531IMeGYgp2mOpM1xxQDQNtQ6b0FdMFzu0gKUYgT/UTmuzN3ojJUgpri+DJAUd+p8vTNbWiFOOa0oUScSdv7xSZxvQSFRI6V+a4k6mQlSgny8/alhkktMi7Y/sApOtKIWUqVgHr4jPzIqi4BYLUNbo0jknr6+VL+xvBFaQ65qQDsj7Q5E8+uKrbm4S2mT7D8BWuO9sZR+z5cPpbTJx0FIVOOLebWvR+7kEqOoSMeHG2idz6cqwt7xu+L6VFSktjStKCZMidIgz7jz6Vo9dpDztqpIU01ahwjUSsjI0Eeg33MihKX0accPITxm0C8NdwVxC9ZGnuj8YVBkA4jzzUU7wJDFy2zasBCnkqIue971CEAeMo6KjGevrRwctRapubW1XoudTDtu3OpSRq8SAnIIPMcjSFnte0zdsNBpbNsyhbSkKnWkObkznUCZ96CTHkwrhzHD2nO7bK9Ux3hXknz5e1WPCOMd053DqsAApPQHb/LPyrzR7sYsK7xm5t1284eLyRA/wAQ31DaBuae8TCHHWND7gUpv+FpSNCggEFS5+1nGMRRvdoRq0eoXlql1BSoagf0Kie0KS0pCVp1oJwYAT6T9qiOxnaRSkBLyVI/qChHoTujz5VXXtmh5BQsakn9AjoaeSWRUZpRfR5XcOBLmpsAjoMpHvWb9wCcgknptTXjPCDanOtaDsdk+mP5vKsLbg6l5gAESOZj2rLJcdE/89gTSyeifetC4kDaSecg/Sur9aG2+77spXM6vtddxIilyHox8RpIps5MattIWreABmdz6Dc0O+lJBAGJwVbR786+KOlJOrSo4gdDvQi3CcKUqORx+VNypaAk27MFNJBlXLlyojvJzqHzodSkzESeX650yfsw2dLoKVgCQADE8sc67i5dlnBtmlq6tOUifaf9qZsXmqdXgPQ/3ofhtuQSMziOh9fKnq2l6NJ0qnPLG8x1FTxRaL48biic4o9jTGxz+vnW1ksLWAmGwBvGCBO3zoTiKgBO3L9fWjGrht4MSSlQAQo8oAwcZG29aZUlbJ5VYQ3wTVK1kRBxkmeRPT0p3wTs4jwqWkaQBA+1zlQ9aJ4XwQataioomUgq38/Ty507urhLadSjAH18qEMd1Jkowa2fn3whMqqT41xIh5gOlIQ8VJEzyTKRjkTvW9jxUXVwtIyGwJ6SZx7R7zR/GXktwQW0vlCwwpwgJ1wIEnAJj6etXl0Wh2KuzaFJ1rue6Q8gKUoMKH/TEFMwd5n2pDwntyh+9Q33KG+8UUJeThaSoQJJkKBMCDVDw3hbrjrNwpbJeDSmrvuxqQ5JkJOkxqCSM+fSktvwK0tXrh1KFMG3j+M6vW2guDwlCEgKUqFY1bGo6NDZ9tE3jjdwi5f7la8slvSHO7bUdellBCtComRmhuNcM4e+/al5Vwt26bbCFJAAIGErWIklUZ6Cm1pw9ty6RcvSpTNsCLlKgGVIKVJSvSRPeQTiYoew4/ZBKbS3uHWiJS084lK9JV0UoeEE46CcRTC/0pXriyFmtspR3KZbKdBjUCUxtnPP3ml9p2bbt2e5Dlx/AQlwrVHdqCiZQlRG2DKQZ2ofiF53V147toWrbGhyz3cKtGRoAk6lKCtXQ+9c31y2+HOGLNyChjWLgq8KhoCpkYKMxneIoNaOsS9qu1TH7sVMKCl40kA7yN8YgA4qk7NcYUlKEu/CpIKT0kA/LPtWHFn7IcNOW+67qEjGfD4QBzVt5zXyztP+VZnP8Jv/AECqYlfRLNorry1Q6goWApJ/QINQ/FmXrWEDxJJ8B079AYG9E9l+1KdSmXD8CimekGJ/pNWNwwlxMHIOxH0Io5Mamv0hJKSPJLy/W4rUtBnb4elYsBQzq0+2ar+I8MWhehRJQSdEDc+fnU9dhKCpEE+h+lZFadMRNR0wZb/OJJ/mVk/LlWb/ADJG3WvrpAjwwBzJrdLaVRmnjQXNLsU2pUpxKiCOnT5VTtLKpUrxEkkk8/lSl5hSSIg/hXCmiTuoeUmnboviXJWUvD89d/v/ALijby6SgeIgHYn8qSsGTpCpHX0mmgshHWdo/XU1JKma0+UUyT45cpKvCefSqzsb2cSptDzwO8oScbHBI5gzNIeJcHMpUBJFXHCO0ja2pdIbcSPEnYGOaeoPTlV6TRmktjm5uEtpKlGAP1Arzrtb2iJmME/COg/OiOO8e7wkzIHwpGfu51Js25dcJd1DoIIz78qa0kSkyq/ZdbqBdWr+aCM555qw4tZoWQShLjiEOKZbVEFcDkdyOvKTSTsbYKaWvVHiSCI96O7W8OQ6EOOa1BhLjgQ2opWohOACnxRnlz+ot8dlIbaM+ySrgtp7xlq3WdanWwNMZAbVpBhOoAzP2QaRsWl2riVzbOoYuGX0pcXrB0ADwowDOoFMR5TIrfswFa2blhCmU3IWH23lqUQG9RCxrM8ozghW2K2s7hTt2m9tbhK2ClTb+pJASluVApjMySfc1LyaPARxvgj3cXDXeIUXkIDCUjQB3YkNgEncAwZry3h/ALhx0NJaWFznUggJjcqJEAAZr1dKmuJKaeLqV2iSrQgBTai8n7RkE4kiI3zNBceuBb966p1x9uUobty5KAuJXqUMqSBBgk7x6H+nDvsvxG0ecfKFpWsKCFqESrQkJB/pMH61FftCseIOuOCzS8u00J1hBTBI+IATqI2wMTNZcN7SJuFhm5YZCF+AKbSUKRqwIIM7x505vrlpu7aUL4tJtUhDltBKlaQSISB4tQjkdqKewSWqZ1a28BhLKbY8N7o99r0agYOoknOqfrM1QcMZQq2a7vKO7ToPVOkafpSSyvlK7g27DAtHS4q8LulKklSlFRUFkEYMiAZql4OlHcNBr/p6E6P6Y8P0irY/sll3R41xRtbNy66n4e9UCRmM7Hp71edk+04gJWfAdj9n/wBaheOcMdcevFoPw3Chpn4t5jkSMUFwa5UjeY2PlXc7/pmT8HvdwylxMHIOxH3ivL+1nDrlt3QctkylYTk9Rj+anvZftHphtw+Dkfs/+tM+0l33qC00Aoc1436An766dSjfk6XHtnnf7uteFAIA+2pIPqRM/SmLPB192XCqUDYpkg+h2NLb7h6kghSYzkDPzPM16ddWyf3XTgIS1ONsCaTFgc022RyZYukkedtpEmJiME9Tj8KbWpSEiYnzilSDtHpFaOtaskcoqbRvi1FDF94B8fCJg+GQIONqbMTp8/L9eVT3aNtKVoUkEKPLcdfb0qisHJCSMec1PwmWxxcY8X4OHbaN52waS3VshUJJ0iTsCr9YmqZ3Mg884286nrm4KVEJx1/D19qddCZega8tmIASJ/yqCh7gb13wu6DYh3UU5g6FE+5jMVsHCtaQiR9uTMVrxJ9KtKc4wegqcYum2zypZI9UO+zN4FrUcwE8xA57UTxqxW+6yrvFsIa1rWtBEkQPDnEH8KW9iidS0q5CnPGuJtsFtDshD2psqAJ0kiQTGycb/PFXi24G3BVIjbjtvbG5QSwuGyQl7vCVAHBOn4VAg5BppdXhtP4lypLVuHShtDDQIeDicrXMwCFbCDg1NXvYdSHCpbzSLeZLhVJjnCRlSvKg+I9uLkPudy0FW/gDaHmiuO7SEhYBzqMT8qVRs1SaR6Dct29rauqctm1MMugobbBUAHAk94oK5+PbkBjlSbios1sMt/8AZi4BfbCgdKFbHUP5UrGR5/Kv17xt9sXbraW0MFkOIuMKLrsJASpKpkkyjTpGnSPKnnY/iKLi0bdWtK3VJ/jFekGR8QIMaUjkAIiOtdWtnJ7JbhHZdLKu+febW23CtLOpxSoyPhGBNDX3Fe4QL1tCf3m8WtQWtM920g6EgJONRABM06SpfdEcHcaQUXKy6DpAUCf8X8onl0xSvtNxG0uXV2y3Aytoy08EktaiAXUmNhqnPWaKX0Fv7MuD8aPEAu1vAlzWk6F6QFBQGIgda9F7Nt6bW3Sd0tNg+yQK8wt/3fh6VPd8m6fKSlpDIUUgkRKlRGOm9eodm5/dbed+5bmeukVXHZHK0RK1JNy8k4AcUfcmdudJr1YK1ISlJKiPEORB3jrXzijs3judJDiwD1ycR0r48QMjESo48vzqUlUb/TAn86YXYBS1BIwRGo+vMRVBb2qUKIS5qJ6bTyFTTd8pMRpJVgRzimFtmcgK33wOtTpraexZu9sNfnIcQFRzTQ15xpzu+4BnUYM7hP2a64jdoBKCo4TJUDueg86S2ZlZVG2APU/rNW5eUHBhuVsLLQSIG9dISfKvzmTj2nyxRYQAAJA+v4UrPQSFTz2oBK8lEAb5A3OfnNUHCVylOx2/XoZpRxK0QlQ076ZIzgHl618tFls4kp3qKafQ+DN7i/SrcWCn2+pqdvrUJlRPi/GmrF6FAnn+uVDX6gQQd4zMb5mqRdjTWgewu0gHWIVGOpPKgn3VAqJmTBmsL+8lDaUjxpnUeZg4+lYp4juFiTEAV0/FHiuDi3ZXdjHkqcWRk6RPzNVrqesVHdgEAA9TJPvtVsy2CsEgGAd/UflTp1GzfgXKKQP3Y6CvvdDoPpS/gvaZm4un7ZLBS42CQpSUwsAx7ZiuOC8WdKFouWWv3oLISy0QSU4KSqZ7sZ3Udh1MV3ufho9n9GgbH2U9dhXBtk8gPkKWcH7MIt1OXLylOvHUuSo6EDJhKdsDGqJ9KK4/e2Vs2HrpLY1EQe71Ek52SJPrTe4jvaf2b/uieiflXKbVA/lT8hWzd62LP94tm++QGytCUJgr8gCMHyPQ0RwW5/eLZDzjJZKklRbUASIJ+8CaPPyL7TBUMo6J+QolvypV2X4+i7ccR3GgIgpODImM4wryplbJgR6/eTTQny6BPG49nkXG9IulrjIdXjyBNYPrkEbE5jyrXjTpNw6k4lxcf+RjHoDmgLttXeCI2xHlUJb0ZWqX6aKc0hJGCDTjiFyEsg4J3nzNJYlO1bBWpGiMVzrySiuTSPiHCuFEb8ulHsI07TkfrehUtqIImIzWtteaVJQqTqkTSxVHoxikqQ0YTnb+/wCe9MUNSPij2n8KGZxvkRj0/t9ZFM23YG/0FOtjJE5a3ZKyVmCRGdoFdodCVSABGNyfvpKb8SUKEZ+dHWK/FH8qsJkg0iXxtHn+lnwnT8j7h6kq2578uddXnDwVAjMGQOR/OY2ofh3hJAx6eVOFwRnYUqdM9V7I9xzSsqEEH9fORWDjIWTpxoTJJ5neKZcYaSUqCRJyf79elJra5MQox51RpNpt6PM9XDfJFT+zhRLjh2wI+tekWnxe1ebfs7cBedgkjSn7zV9Dpca7tSQnVLgUDKkRkJI2VMH286OuOi3p+kc8QSywlx0Fq3UrC31BIicbnBVOw2mDWvC+GtMpPdD4zqUsnUpajnUpRyo59IgDFZcfTarR3N0UALI8KzpkziPc8qV9sra8S0ynhyu70mCAEmUgQkeIHw4qZv7OH2nbOwu1XL6rgkOKSSJjUICR5aiMcpr5wZi14nZI1Hvfh1T4SlaQBGmfCIHnO8maacRthcIatXzlxJU4EmJ0BJP+XWRil/ZjhliF3DFupRWjwvDI6xmBMbSOddZ2uxsq+tbBlKFLS2hAhKd1H0SmSTJqN4r+1ZSRLNsrJgKcMAnfYUw7SXdpZPNINmXS5kqGyRMcz4lc4ql4jwO3fa7ru0pTKVYAEEQeXMgR6GimwOid7K8UvLuVJbZtkqE60o1GffBPkaecKJLTeoyrQJPUxn61+4Xxpjv3LJpKkqYSCTohBmMAzJPiHL3rvh3wI/pFWxashmfR41xpw/vLxViHV5xtqUB/tXDt0ArSIlIH69a14yhCnXdRj+MsgdSCRSVprSSonJqV0YclMOQ54j4ic0ytmIGdzk0u4YxBk55inTInzFDZbDBJcgpq0kAwJ5/lQTtv4wR8sYp403CdskSP1yrEW8qn0x+udM+jSjawxuccj9340VgYg0vC4I3Eb/r0rpy9CcKUkH/Ec0UqCRlxcAkggGFVgrU3CkyUgzGcGjH2kpBUoT6V09fK0hClYmSmK5ritnkp70UvDrkOJSsTtP507bEgyAOf3/fUpwU6U7jSTgA5HtVEw9jn/t+NSPWxT5xTBOLjSDBkxj/eolZOop3k7n61ccQtyqJmBO2/yPKpHjDI5Yiqpco0yeaNopP2Zkh91J5JT95qp7VcT/dnLR6fCHwlf9KwUH5TPtU1+zRmFqIMyB9Cac/tHsVPW6W0fEVz6QM/h86MVUaJYekOLxRSbj/ibjBtFqAZCgMTuNpPI/OnXDbQNpSG16moGkEzA5EK5iOtSPCFs39ihq7WEusnSuSJ8OAY3IUmPeasLNtLbSG2UeFCQlM4EDHry6VDo3iF29COLI7yUJXa6GyoEJ7wualJCtpISPkK07VcVcs9K7a1DqnSS4oYMJjcgZND9puOLtlsd8lK2lLPeBCfhEYVnorSZ6TTO/4sWi2rSHGFlKdX2FKI0K2MoMx5Ej2PI7jQwX3a9GtKSsjUkKAJAETv0kCgOH9oG7hDymErUW1FJCklJKgMRP8AKSInyoS7sGmbhFw/cgPElKCohO4I0Ac0+XI0bd2TgSe7dDXMkNoj1Mj611nULew3FLp8OqumUNkEBJSnSY+yZ3im9qIAG2KlWf8AiTzhFtdoW0B/1S0kJJk6gkwdUYyMVT2IVoTrIKtI1EbExk/Or4SGfweH8ff/AI7oBmHHJH+dVKGyVmJkz8qM7QH/AJl3+tf+o13wi2AJUcSMCkSpsx8eUqGbLUBKQc084ezG+FDn+udK+HNalSYFUDbccyAPL6UprSNmkyMSc+/r/aulNAZ5+taWyMTsT0/W1cXToAJOEic+X5CnQ4HfPpQnWs6Qn9D5159xO5DjhWuST0OAOQHlW/aPipuFAJnQPhHX/Ea/W7ACQFDMV0pJIyZcn0ZB5RGSa+XF1ChqJ2iTXwKg451q++HNKVgBKegzQU7VMz1s1splKwokDNW/CbkKSFJgzmoRlPhCU7c6fdnngghufMD76nZo9PKpV9leTIJyD9P9qj+NNQYPMVWoVj03qa463BPTliqQNc0HfsyWe9cSdoB+sfhXpLTQU4kESNKvrH5V5x+zn/uHP6R99ejpt+8CkSU6kKTIMETGxGx86aXTJQVSILjHZNaeIsKRIClhQUByT4j92ar7zhneXTLwcWlTMylKvDB3kTuZ2ihuE8QYQv8A4elxxTrQVpcWCc5JhROYB2OIFCdjuGOsu3rbiiVLUlYWTJOoETn0rObCqTapIKVDvU7wsScmdzuM+1I+MXzVow/36F9zKQ2gCSZSPCnMCFyRMAURZIVY2i1PuOXJRqXO6iCRCRq/Gg7p9vidiopQtB7xA0LiQQtM7YMpNECFt3ccP4l3SlrKFoT8KkmcwSmSIMEcjVPxDhyHUy6o/u6E5bmAqM6lcymNh9K04R2XYt8ga1DmQIHoPfnXfB+KLfDodYU1pWUAKIOoddhy3rqfkDa8H7gd8y8yldsQWtk6U6YjoCBFc2+3tSbs12kbVcrtGrdTKWyqFYg6TnwjaTtmnFvsPStGHyQzKqP5+4uJuXeneL/1Gmlu14RFLrzL7v8A+q/9Zqi4WyCkYztt+vShLSJY47DrBkAdPP8ADyps0jfmPLb0FDobiBzA/UeVGNjFIkWo0AMGJz+JqU7WXpw2NlAk+nIffTDtZxfuG9LZ8atvKBk/lUGzcKWqVqKlHmTNORzzpUjS3b68sk18evTOMV8vHClIA+I0Etaf5t6nx2ZKsKUvY10bUlUg4NcrRjFF23wgUrdHG+rSMUKyQlaXAuVA7V+uTCoMVo82MaFCefQe9MopIeKl2i/sHdYSQcGK44jwzUCQfL9edIuBX+yEOatO+Ov31TtPLVIAA8z6ULpnoL5Ix7G2ZauFyZlI++rlF1oMgSNiP151GoBZlack4z7YrGx7RXDji0hKIRzzVOSrZNxaeiwSGg4XQyAsj4p6+1Z8ZW8tEW6+5cONZAVjmNupweVQd127cSVaUIIBgEzXxjt+6RPdo+Zpagtie++rLPhpvkwl9xh9s4VKClRHPIxPqKbtLSltSEN92CDGlXM89hXmtz+0F1A/6KD/AJj+VDf/ANOd/wDoR/5n8qZKD2gLM+rKVrhfFEYRemOilFf+pNMbRXE04U9buD/Egg79UgVM2Xb51YyyhJOw1n8q/XHb11M/wUH/ADH8qZqPkPOVdlvaLdSsrUywCr4lIKtR+aM/OjmBAHpXmDX7Rrgqg27YHXUfyokftCeyA02eQyaaLiugW5ksiyPeuqn/AORcT5rM/fVJZCADj39P96XMNHTJEk/jk+9aXqVGQmeWenn9TUptsvjiOgofIUQHNIB5jypNwpBROZSQRPUjM+kUP2t4ultIbE6idgcxzmuOn8U2TPaW77y5WQZAx8t/rQVimTPSvikpPw4PQ11GhOn3JrqPPcuTszuD4iSedDqSn9GjHbPXJ2nnRrVqhIA0p996akgJmRTmBv1rkTMSUmlzt0qTBjxUx1ktBRydUTQlXZ3Fn55tcclUEhf8px5UfbLJrR1oHcUVtB5M54K/3TyVjYmFDyNenWpnbM/XAivJFrKTivQuzVwpbKCrJiPlSzNPp5PofPJGmJ3/AC+7H1pJauBGtIGVwfOPXltTW+P8EK5nHz3pVdtAKVHICk7NJK9obXSpQSME0us0KG4wRT/jB8Liue9TTrxhJmmqJ5+VcZB9y1rT50rWwoEYmmyTI9qXNXSisJnE0MbSQjbQXw7VqClHY86N4wiT6/jQNy8QSMRWvE3CQM8h91PG3tlMbtNGlsx4DvjAnyo7httMGs29kj+n6pn8ab8MSM+VDo0Y40g1hsY5xtRirVOxEx+H9yK5ZGR61uVZI6Y9q4uhZf3CWUycxhIx64+lef3rhcWpajBJmJ2HIe1P+IvlalFXImKR3aQE4603FUYcuZuVAgc0mRXxC1EdZoC8ORT22aACfQUHpIVrVhLUJTKuX1pe84SZOZom6MrjkOVdNtAzjmaVLlsSKs//2Q==">
            <a:hlinkClick r:id="rId8"/>
          </p:cNvPr>
          <p:cNvSpPr>
            <a:spLocks noChangeAspect="1" noChangeArrowheads="1"/>
          </p:cNvSpPr>
          <p:nvPr/>
        </p:nvSpPr>
        <p:spPr bwMode="auto">
          <a:xfrm>
            <a:off x="38100" y="-1074738"/>
            <a:ext cx="2247900" cy="22479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 name="Picture 11" descr="DSC01686.JPG"/>
          <p:cNvPicPr>
            <a:picLocks noChangeAspect="1"/>
          </p:cNvPicPr>
          <p:nvPr/>
        </p:nvPicPr>
        <p:blipFill>
          <a:blip r:embed="rId9" cstate="print"/>
          <a:srcRect l="25000" t="3750" r="31667" b="28750"/>
          <a:stretch>
            <a:fillRect/>
          </a:stretch>
        </p:blipFill>
        <p:spPr>
          <a:xfrm>
            <a:off x="3505200" y="2743200"/>
            <a:ext cx="2286000" cy="2971800"/>
          </a:xfrm>
          <a:prstGeom prst="rect">
            <a:avLst/>
          </a:prstGeom>
        </p:spPr>
      </p:pic>
      <p:pic>
        <p:nvPicPr>
          <p:cNvPr id="7" name="Audio 6">
            <a:hlinkClick r:id="" action="ppaction://media"/>
            <a:extLst>
              <a:ext uri="{FF2B5EF4-FFF2-40B4-BE49-F238E27FC236}">
                <a16:creationId xmlns:a16="http://schemas.microsoft.com/office/drawing/2014/main" xmlns="" id="{B6884FB5-9A61-4534-B6FE-B427F41DB1E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3550"/>
    </mc:Choice>
    <mc:Fallback xmlns="">
      <p:transition spd="slow" advTm="213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Pollen to seed</a:t>
            </a:r>
          </a:p>
        </p:txBody>
      </p:sp>
      <p:pic>
        <p:nvPicPr>
          <p:cNvPr id="24578" name="Picture 2" descr="Sunflower pollen, SEM">
            <a:hlinkClick r:id="rId4"/>
          </p:cNvPr>
          <p:cNvPicPr>
            <a:picLocks noChangeAspect="1" noChangeArrowheads="1"/>
          </p:cNvPicPr>
          <p:nvPr/>
        </p:nvPicPr>
        <p:blipFill>
          <a:blip r:embed="rId5" cstate="print"/>
          <a:srcRect/>
          <a:stretch>
            <a:fillRect/>
          </a:stretch>
        </p:blipFill>
        <p:spPr bwMode="auto">
          <a:xfrm>
            <a:off x="4957762" y="457200"/>
            <a:ext cx="2505075" cy="3333750"/>
          </a:xfrm>
          <a:prstGeom prst="rect">
            <a:avLst/>
          </a:prstGeom>
          <a:noFill/>
        </p:spPr>
      </p:pic>
      <p:sp>
        <p:nvSpPr>
          <p:cNvPr id="24580" name="AutoShape 4" descr="data:image/jpeg;base64,/9j/4AAQSkZJRgABAQAAAQABAAD/2wCEAAkGBxQSEhUUExQWFhUXGR8ZGBgYFx4aHBoYIB8gHB8iHR4bHCgiHx0lIBogIjIhJSkrLi4uHSAzODMsNygtLiwBCgoKDg0OGxAQGywkHyQsLCwsLCwsLCwsLCwsLCwsLCwsLCwsLCwsLCwsLCwsLCwsLCwsLCwsLCwsLCwsLCwsLP/AABEIAMIBAwMBIgACEQEDEQH/xAAcAAADAAMBAQEAAAAAAAAAAAAEBQYAAwcCAQj/xABKEAABAwIDBAcDCQYFAwIHAAABAgMRBCEAEjEFQVFhBhMiMnGBkUKhsQcUI1JicoLB8DOSotHh8UNTY7LCFSRzs9MlNIOEo8Pi/8QAFwEBAQEBAAAAAAAAAAAAAAAAAQACA//EACMRAQEBAAIDAQADAAMBAAAAAAABESExAhJBUSJhcTJCkQP/2gAMAwEAAhEDEQA/AJ+t6b1ZJAeKeSUJHxTPvx9oektesFaXHlIQe2sJBSCdxOWJ5a4dUPR1FQ2XqhWSlQbrvmWfqtHWZsVCRqLnRV0orkuIkNpbYb7LLI7qReJvdZuVHxEyZPLJrenfR5ITDjkF5aFLmADJBIBIG74jFFT1jdGwXTAcc7ubVKBYq8zPjbEhsxwqok1AXCDCVEwnKqClQT2iSc3ITa2JrpNtYuLyBfWNtgBK5PaiJN9YNtBp65s3iLcUNBWfOa5J1ACinwECf4sKmM6VuSf8VQj8RGM+TJ3rq/KNEtKj95H9MMKynh1yP85z0znFJlwmdY5Cc2v0CRaN7KQdQYuZtfCEGwMXzH4D+WH+0rIy/wCgj3NgH3jCamT2B95PvC7+73YqYrtsUxcZ2e51q0BDOZ0oiVISgBQuCO8E3IMXwSlNNkJTs5mDdRAbW5BMZiACrXUk401CM9BSZZkhxpImJVJUBJsCSzAneRiP2TtQtFRACVKsnNIbzbwpBB6tw7wdNIAvjMmxfVhRvMITDaUdW52i3ATM7wnfpqOHKyjbeygQVo7bfqpI58QI19dJO9G2WXVFLyShe5awLJIt2pPqcwi8p3Ff9McbQtVOsrUntZQCo5DorKCSpudFIzA7ojB00hVJLZtcbxhvTMLyBy7aD3VrGUHkkqjMPDBrbqHEdYWUoczlIKVBTarAlaRxGYbhcq1KcYGUzMXO83J88bkZtD7Tps6AlwCVJlCgQUqAsYIJ0NinVNpFxhU1ssVVO4xEvtAqZP1gBdH8vEfVxUmn62jqB7TMPo5RIcHEyi/4ByxKIrsjyHEd5BB8f7iR54k17Pp+xRuJ/wAr3hKR8Z9MWJo0oFvYW6gcx1q1AfuqT64W7QZS0uEdwqzo+67LvoMxHkcOE9ptV+6ptZnd1jbQvykHzOK0Yo+jlVDlGs+204wb/wCWrMn+GPXHPdrsgbQcp/ZZUrmYJKh/CpOK7ZzwDbS0zDdWg31CVpCSP4B5zjXtSgSNsPqj9rStrmPbzKbJ52amOeD2ONNKFJdCpkt9UqAJOXrEk6cAoiN3lii6ZoomerdqzkC/owsZrkSoAlPKYkbsTbkh2QIzNLI8kqV6SjDv5QaH51sdapAKEtvgmYATBWePcK8Em9m98E2bZa/2e0mUH7ak/AlJx9pW6Vs501rFSpAKg0zDilwCYMKgeZ8xjn9N0ap3G5JemBLhWlIBOnYDarmD2cxNiZgGGnRGiFGsha8wJsSiI5amZ8vPdqyZwztSOw6007oUDlEZZ4JP6Hpiu2l2wZ74g25wR+RtgHpN0dV84IZQVB3tt5RZSTrBNuyTBva04zZ+zFJQUl1vOjuFClKAGmVRy5Y3Agkbsa36sbNnbTyphR5R/TG16oWbqOQbiodo+CRf4DASU1YMJkad1CZg8wJ89OeNpQ0x26p0BQvkzZ1n0n88OjDnZlAVgZQbjtE94jmfZHIQMfX9tobUW6YgqSYW4BYEeyjieKt2gvpJbS6VuVJ+b0ySy0Tcg9tY0ud2ug9YthvsqjDYsIyjFn6FIxV/NqRTygnIt7qzlQhBWspJNkBIJgATF5+zhL/0mlcQUrS6gbnUqzrQeKk2SsW7qQk8DOrzp/TFGy6FBsoPhVuJz/ksY1KpjkCossWjjb0MlPrjMsazS2ioKimQGXMylIJ7SApSVJJKkqSQLhSSFcb3vjMPtndJathtLbS0ZE90FEkAmdZ0vblGMxb/AEMBbb2iqrcFsraYS00kWQNAABbMRa2mg5z/AEh2e479EymUtyCZABUe8QTEiYAjcBzxTIpiy005/iOjMmfYRoFfeVcg7gOJsK8sgC/Lhwwj+kSxsRSEZXXFgBRV1SLiYAzGSBMDcD448L2ElQlqVK+oRCiPsgEhXO88sU1UAUqkCdRhWBIzhUKQRBTIPjM66X5DFbhgv5G1JO0yBvYWBzIUg/AHFJtFqHnQf85z/ecKeimX/q1FUpASXi408kWHWhtVwPtjKo8weeKDpQnLVvCLZgfHMlKviTi3lAK9UlI3lqP43E/8ThRS/sp5t+kLHvw0qVfsz/pkf/lcV/yxp6M7IXVudSgxZKlK3IQJExvN4A3nlJGa1FBW7I+cbIab63qUpUVl25KMrxUMoBBKzoACMJK2mzK+kaUpYAStedKS5oPpUBGXMPrJNiALwDil2rVIBQ0wPoGDCLzncuStXHtA+Pa3KwqbScqyeAHG5Un8gcUg368jYdOphKg44lElEPAKS0rUDOgBbSVfWIWm0WMY0Fx+icbbUgqaUfoiFkpUTopC0nsLjUoIkTOYYb9FGw6XmD3XWSB95JGU+WZR8sSiNqONZ2Qs5PqfVXcEibggSLRrfTBnJ3jk6rXi+ta9UohINpN5kxAlRzKMDVXhjWKe3kT6CfyxvYo8qQnlKvvb58NPTlgltGvIKHqkj88KbOiqgH8p7riVNkcjBPuBHniFr6Xq3S3kVmCimMpkkGLW0JFt2mLehgOoA3qAPG5gx64GraQJrKorcWhClgpyuKCQVJSohQBhMqJM6Xvg3KkzV10tNJM9a2gFY3pBW6UzwhEGOBGKChqUqbXJHbbEfeb7ISRyC0K8MTD/AEeeTUKW2kdWVEKK1hCSDcwVHtEETYEi2Nu0NmqZaK8wdSntQgyU88uuXidIHniR/svbaVtOJTKi46ylPNUrUfQXwbtLaod2q4lKp6qnQ0oi/blxaojksDHN9n7XWpRFP2SlKlpIF02gxM7sNOgCClwkk5lEqJJk92SSfO55416/RKu6lQK2AdArKfAkSPj6nFd0bT842elteim1NK/ib+GIraajY/an4YtuhqvoXE/UdWnysfzxlVxxDwRTMpOqU9r/AMh78+BAR4IHPG1jaE3N/wC+AekCVIqalr2UVDvhBWoi33TGBgMkdoK323e7W2mNxVY/Os+zqpMmG0lwX+rBUPxJOUjeIGFGx6hK4BSClEFYNwpftTy9nwB44x2o6qhen20EEaHtKykfu5cA9GWD1PNW88+Piez4kYz4/TfipdQlbaARmWsqdWTYkaAz+FZ8zgBXRymdJbdaQAtWXrEpCVoJsFApjNBuUqkEc74+1LmRzJY5OyIFoRaIPhjdQvFTiE71rSPVQ+MjGs4ZSmyNhKpnXUOAZ21qRO4kGJHIgSJ3HFDRNStAvdQJ8P7Y2dLH5rXwN60/7QD7x78OeiNJnfSYsm/68gcW8ar23/K2UhilbNiV2HAyj4Cf0MDUyipsJJiB2eXoNTP8OBvlZqgqtpmZnqwkxxKs5PpCMFU+k/rUYznB0C5Y6TvHgbj3HH3Bpo8143Aegj8sZi5OtPSAryUtv8AJjhkJB9yk+uFFW7CJ1wVQbS66gCicyqd9SFnflV2QfMpQfxYU17oKSB+t+NsFb1UScp8v1zx8pXJWlB0Wcp8SDB9T7sD14JuMeScoQoGVJUFR4GR64zY0J2dXqZqGFRo4hUcwqD7lKx0bp+0U1CV7lNpPmCoH3Zccu6XMZXSBMG4PJQ3eZOOl7S2iayhpaoASAAo8FEQsHwcbA88SIq136JB1hS0wLk2bNgLkkq0xZ7PoDs3Z+RRAqai7pB7gi4B+wk5ZHtKKhgfoLsxNS6H1J7FOskJ3KdKUZf3InxKDuwTtet66pUrVDdk8FBJt+8s+afDFqv4BebyJSiIKQSr7xiR5QEfh548Pt5WT9pX+xJ/9z3Y2PXVr5/rnjVtdQShCeCAfNXbHj2SkeWBPnRC1Sx+IeqFD8xhAnZn/AMXqge424VjeO0A7B5dqPTDro3erYH2ifRKj+WPrjgNZXL350IPk2gn/AGjFO1X3Nrzge+fyx6Nk+MDzkG1+XvwOo79IxrragCBuubfZE/E4anqne+mRGpUI/eEfljz0y2qnrlNhKVrFo+qDqFwe0m8hJ34zYAKqpsfVufIEj/b78TOQv19Qoadcu/IKKUn0Axn60dUzS3N5UoiFE7hqBawHIWtgynoN+Yze++dfCPhbG1ZS0AgXMyfG+vx5YDaKs2adOE3/AEfjzwbaswpTsUJfU6gBJLaw4jjocwAtuJIxr6EDM4TqACfPFfstrralnJ3kqSsmNAnX1Fv74SFLVJtGrYRCRmCkjcAtKVEDgASY4CMXt8WfTeqbzQOB/lix6IKAS/f/ABM3qB/LEE5tpCCZvww72DtwJbddUciBqToAkXPlJ9IwW4s1zvpoudpVXJ1Xx/ngMJzZQBJNvE4DqKpTzzjqtXHFL8Myifd+WH/RemLj6ZuE3Plp/Pyx06geOm7WRtlmZU4qSfsiAPX/AInDTZMIKLdhtBcUOSBItzWAPHCDadSKmrW6P2aFlCT9lAEeRKiR44bNvf8AbPOH/EKGRxgEur8uykfiweM/ir2ETU6lVyf0fW+HPRFGepSo91oFajwgW85IPliacMkbra+/FDSr6miV9epVkTOuRM5j7yPTDQXId6+occ4qKr8yY9Jjyx0r5P6E9twjflB4xr8YxE7IoAmxkakkXIESY4mATz88dJVVJoaFTqgB1bZVA3ruYE6yokDyw3hnuuRdLawPbXUrUdcoD8AS3/wnFXTphN+H8jjmzjh69pRMnNc8Sbk/njo9Ou3gLEDw/lip+nezkdgWOqv9xxmBaSqKUxzPDicZjJcl6FbSh12mUexUpy33ODtII5yB5hIwcp+8KkHhwwjd6NVg7aWHEkdqbJUI3gTII144p0MLqwhaGlF49l5tCZUHALkAT2Vag6CVD2cbudswEoSIO7Gh9MeGLPZ3yc1rkKcS0ynfnclUeCAoeqhh3RfJzSpgv1SnCNQ0AkEcD31R4QcY1pzTbiCssGf8JsnxKzP+/wB2H/ydVwVQ1tKqcyAp9rmBGYAb8qkg/jx0I7N2W0BFOhzKIlcOEAXH7VU6jcDgOkZY+eMinaQ3K47CY7MEqkFCYBSCLTri1H1Oz8y2ehs2cI7RGvWL7SyOOUZo5JGJthGVBm08Pdr+rnFD0wqQVoa4AlXx9cqT+/iUrHzA58N04hHzrApxCMxCVHtHggAlR8kgnyOF+1a4rOYjvEmJ0k6eAEj0x9U/CHV74DSTG9R7Uc8iFJP38IX6qV62Fx+vLEVZ0MTmqyrc02o/iMJ+BPphVs6rClVDn133PMJIbB9E4ddCPo6apfOht+6Co3/EPTEb0crJp251Vc+JMn44vHmqqIuTfTQen98KKyqJVG7Twk/yAONtfVwkCdBbz0+M4V0pC1EmYg33xFz5JB84xqpS9GqnKp99Vg22pX5/BKhgDYdOWWgT31XUr7R/WnjjY6vq6QA2VULBMQYbF7cQQIH3+AOC6JAVE6etvzPP+2Oc5rXT3TUhVcmx34yoUbIbEqI0Hr+Uk/yx9rK6Ow2JOgiTP6NsUPR7YiWwHHddTe07h5WPjzgprcDbsGm+ZMOPOQd9xeRIiVAQPGL8hJ4btfaa36p6oIUColQgx2BCUjTckD346F046ZJfPUMH6MWWoaGLZRy4xwjjiErkhsiRrKT4KBH54vCcm9CNlbOqapxKWxZSQsrUTlSDPejU203+WOr0HRFvqkCqcW6JENghpueSUwTHAlWmJX5PqjLRtdrLmUrMqLgZlQEzvtreOBsDY0lTTZiT2lHesLcJ8SVpHoBjHntpmSGCejGzRb5tTW45Sffg6n2DQJBCWmkZhlORWSQfukX/AKYBNUwdOqE8WFH4OY8JeYJuac7rtuo8pKjby3YJ45VaHc+S+iywyXmRwSvOL2/xAo7tJwl210AqEtNtsLS6lClqUD2FEqygQDIslMd4anFY2pq2VaEf+OqIPotMHzwQlx4XQtZH20JcHqysq8yMbu/rMrireyHvnCWVoU2tSvbSRCRdShNiAN4tgbaPSNCqs5BLLIDTQF+ynvKHMka8AMdwergtJS8ySkgggX8yDCwI5HHMttfJ8xmK9nvBtX+S7JT4BXeHgc3lh8fPnlWb0Y9DqkPlM75N4skEfFUR9wjfgD5Xek4WhNIyZCFBTkGZy3Sk85gnwHHE6uoraNp5Dg6lfYAKcpzBWYd4TYZDwM8MA9HdgP1WYoQVA6rUYTP3jr5Tjd/azGtSOylfAhQ5p1B/dIPpiwpNsICbnA6uiKqdoJdeaIFgAoyJvAOUyJmxG+0YXDZKxbq80d0pBOYcwCPhi2VZTxG1knQ7zuPHGYFZ2UqL9ek7wGTA92Mw7FyrabYZTDtY8plGbMhoKAURNgRoBaIva1sbVdJkNDJSNoZRvVAk+oufG/PES7XdYoqccKlfZ+lWfeE+WYG2mPbO0EASGiROri1GfDJ1YB3wc3ngsUUy9plZkrWo8VajwuSBymMbWmVuQcpVzgq9dY88SZ2sokkAATugR7seXKta9VT44zy1wrzTD/EcaQOBcSo/ut5j7sEdH6ynTWMJS7nWorAhBA7ijqog6A+ziIKJ1VgV9amFtvNd9pQWJOsbvAiQeROLOE6BtSpzP1CuCijXfmgHXelqMIK5+Pj+WPD2223s7jJH0hClNEjrELGaQRqodtRzCRbCtNUFuQqcmquISBJ89w5kYfgj1tWqyobQNQCtQ07bkEejYR5zhbTtmJ1JsALkgiPWMfHK4urK1DvKJPn+Q0GK7oLsfrnQ+ofRtmUiO8saeQJnxHrm3I1ORHTZ0UGyOpHfWnq9fbckqjwBVHIY5j0VS49LTTTy1C46tGbL946AGNTjsfSjZVK4pLtcorSiShkEhGa11ZTmWbaCBrM64Q1+3nFI6mnQlinAgJbATPgAIT7zh8bwLOUdtmhqG/2ycpsIBSq4AF8qjFuOPVMFIQS4ChBPaKgbgQQlI1MkAk/ZHAy0+ZgKSsxmSoG4kK35b6pOh9+Jnb1M03UkMhSWlALbCjmKRdKk5jqAtKgOQGNXRFDQLNS51iyYEhKYgADT9fyu3ClL7Dd41jnG/nIA4nCTY1MpSSc2RuO0VECQJm53QbHDk9K6elbApUl1zTrQmEAn7ZlI3/WPjjHPxv8A1U0GzW6NrrqpSZSJJVoPEnTXS07wJKcTtZtpVW061TJKUgQgpUkqVOp7JJTPO+EG1aWqriFVDwjVLY7qf5nmfLGhrYqWoJFxcK/Mc/DD6sp+kZLSyhxJbOsLBSY0NiL7sZ0kqUHIEGSNfHF6isWU5HYdTHddAcTwntXnwOPH/QdnPylynUyrc4y4r/01SkAcADpbhh3OU+dDUFVOx1akSkFRBF5JKhEg3v78PRWPoXCr7xZF/CR+owkr9hro0JW0vrKdKY65FikgAStMykxrw3xgJnabh0d5jfr478Yv8uYZx2vWa15V+rzf/RSqfMJv649h5R1p0Cd/UkHTjAxKsbVeAsc2+IEf3wQ10lfScoQJkCIjznNGDDp91jeXtsgmdc60e64nyx9bepkqujLP+tMbjuB9+EI6ePiSEpAEcRm3W7d/LdjB07qVgwkehiPM/rljWUHb9a0kj6Rwixgwocvat44HQtoGcyiCCI6q1/BwycJk9J6kCQUJB4JvPK/PANT0iqFmC+qOAETyEXONTwZtNekVEw+hptagntgpJlEm/ZhVjNhE6E2kTjxs+oSpIzSCRZpJyBHJao732RppbAFTUFlkvP8Ag2lZOZxZ0ABvE3J3AHyD2PXOttFoFPaMr7kKN5OZVwTpbicPpLR7XFUytQByOJRvJS0FnnmKsxHI+sY0pedV2usdWBuBKEgjjCwDa+gwk65YtmAJv3kq5CYJ46fHHxlSogu9kahJIki86f0sNTfDZ+Kf2dCrR7TSZ3ypc+44zArmVRJ6w34ov/uxmDKdhHSbFeCZDqEpnSFq/wDTbVO6+CHNgOrgl5o+KXUx6sgYVbVahQiQRwtoDbCutrKlhTIQ84AtpKtc1yVp9qfqjFfG6JeFWjYZj9swY+0R8Uz+tMFt7BsM1RTJ5l3/APn9Xwk2XtmvTS9e47JcMMpKEiQNVmACRu/uMOujFRtWscypU0lsftHVNqhI5ALGZR4epAxjLPrQlvo+3b/u2SToEIU4SeAAMnDVXyfZk9t5QH3QD6Xj9WxSPVdPRDtKlwi6iAXFjlEW5CB8cSG2Olrzxyt/RJ5GVnzgR5epxSWrQtb0VoKQZnCFK3FwyfJA321jzxE7erkEq6ltQB1KjAN/qg6W3xh27SlZJ43JUZnnODNkdGvnK8uiUx1izokbvFR4abzAxrZBmgOhGyW64qy9c2EQXJAKEzuC983hOUHyk46DtHajdKgNMJggQB+ao1xqrqpqhYDFOnLF41JVvUo71H+QsBafabMla7qNzO7+umMd3Wnh1pbi+scUSs/q3AY3ltKEZ1d3cBqpXAcBpJ3cyQMfUme0ZCE6xYknQDmeO4Cb2BFq6jOrM4QkJFhuSkaAa/ncyZJJOoi/aIWspAAK1nKkCwHhwAn8+eGdZ8nLlQwhymeAeQnLlcHZXcqJSqOySVHWQbaYUP1akNdbo44ktscUpN1ueJns8JGoOKfop0qXTpS26M7YgBSRCk+P1h5T97DzRUf0Wfqad9aXQUuo7K0uAyDwibDQynWbEiMXlImlqDK0/N3lD9szCSqbdqBlWOTiVDnh/tjY9PtNtK0qyuAfRvJgkclD2kTqk3F4KTiOqG3KZ3qKhOVRuhQ/ZuDeUHjOqbEWkQQTnynOmXjBe19lOUwHXNhbR7tTTpjw6xkmJv7ChNoBJgDNMAJ6wEPNCylohQSeC0KGZs/eHnph9sjbCmhkUM7ZsUm8g6xNvWx9+FnSHZqqZQrKQrXT+2WjL1PxgH9qzOra+5uITpSjmF/zFtQzIJSeHvt6YCcpHErCZudDw8/18MOaN9ioRnlLc2D7QPUqPBxESyr0FydIwHtqnWyMrgie6sdpKh9lQsfDXiBOHMO6Fo61xo9YhUK3g3SoDcoaEe/hGAK7owh49dTENpWe00dG3N4BHsbxbfu0Gqk2sCCF9lSQb6Tw92BavaCk0j5SqFrW3kvfMFEkj8FvPFZfiEN9H6lOhmNYJjlqL42DZVcoQL8gUjnvi2D9iMVwpy666lEaZklQiJ7RB7JuLAH34na3p/UtOZVtjMPtWI1kEC4OMz2vXK4w0R0frVao8syT8DhjRdE6si6kJHMk+4D88T9N8odY8pKG2kZlGEyVG58Ixt6R7erkuqZS8EhsBLikJiV2zAFUkAFQHGZ4HHSTyY4VVTsRln6StqZvvMZj5kk+AODOjdQ08tSadnI0hOZbyxeNRAN7wTKo00OOd7M2eokLXmcdUYBUSpU6ACb8ox0+qb+YUPUphVU+IjUSoXJj2UgRzg7zg8pwZ2458olZ1m0XC0VKSnIEhRJjsgmx05jjOLDYVWzWJHbSh9IHWNq0JEAlNjrE/wAjOJratK21maZPWOkkuvcVe0E851PkLzAFF0eUszpG/nyONToXt04bCXrDY8Vpg/hIuLC3LGlnZQQsAvtJPJSlRrM9mJucSzWwiBJddMCO+r3X5aYVbQoU8SfEk/HEcdEJoU2VUGRrCBHxxmCujnQZPzZrMMqsvaBGit/vxmD2n6zv9JLbawlx5JAJ6xQBnukLI9+N7OwRWP0uc5Wm6dLjqhY5Q44EgcFLNvAKO7A3Sa9W8n/UP8RzfnizZUlqgp0ASp5IJUN7aZy/hOYkeJxUzos2gkPOSlIS2hORpAEBLYsIG79Ddip2rtJNEyKdgArSLmPa9pR4mbDUWjdhDULDTLrluwiRwKz3E+avdOFtVthD6i+kyHUhUfVJAJT4gkjyOCTareGpa1OKKlElStScfcqQOJj9eOE6dqi4NxOmn98bmFrcNgco1jU84mwtqfW2NXgwyoEKddQhuCuZBN0pAuVKj2Ry1sJuMV1XUIpWQ01zgnvKVvWrSVE/lEQISdB6cNU7tUq6lqyIAJJKE2A33UsGY1gY21dQoE/5miyNGx9QR7XE7tNSTjhf5VvqACFFRUu54Hcef8t2Nrac5MnKkCSqCYA3njyG8wNTjzlM5QO0Yt8AIwFtirCR1KVAxdZGilcBxSnTmZPCOge67aANk2QmyQSJjeSRbMSJMeGgGFlDTmrfCQr6NIzLUJEJ3jxOnqd2A610pICbk6Abju99/wBDBHSioGz6IU6SPnFQJcI9lO+/COyOZUcP9Qf2CVttFXWLyWQnsMp3ZE8ATEEyfCMNEW0gY5gycp4YrNh7X0C7iIFyPhjpmMas9m7TcYUFtmOINwrxHhaRfXiQb1itptqsKZcHasSie22rctCo3blAb4IEkY5opxKu0gdhWnLlz5ccCCrU2sLQogpMyNcFmk9UtyjfNLVXNy09udRutuVNuREX7JxT7H2qWVSJKT3kzrzG6Rx8jyXl9vbVGptZS3Vs9ptXBWkx/lq0UN1jqBiY2JthZztPJKXWyQ4g6pIsSOItc7tdLnj5RuU46Y7ANOTtHZioQRL7KQMsb1dWRBRPeSRA7wi5CWg6XpcQUEdSViFoKS7TOHf2P2iJn2c0REjFPs7aamSHAQUkwoA39OIF/DCfpHsOlaPXjstKVBIMBtfAwbA3A3CCLQJvHy3iqzCXadC0sZ21BBHeQlxLo/DJS4PBaJ5nCvZjIq9otstELbbkgjulUAEiNRISJ3xOPe3Nv0zTam6VRU4sQXJMISRByz7RFpGk6zGH/wAhGzQFVNWrutpCEk/WPaPoMvrjfUtZv4o+mTwaSmkbNoGbkE3nmrMkeXjjme3qRK0oJ7yTf7vD8/Xjh9tzaann3HJiScs7k2geNvjhE4S4sIEaxO4HdPhM+Zwf/OZD5HvQqiFOl2sUkHqU/Rg6KdX2W92maSeGScApblXaM3lRVqpVySbayST9pSt2HXSY9ShilQCMiQ+4N/WrGVtKr95DYk81Tvx66JbANU8G9EAZnVTGVPAHcVRA5ZjujG5+sqDobs5LSFVz/wCzT+yG9R0m/Ow8zoAcTHSTpSp0lY/aOSEkew1MdngTETwGN3yu9LAW/m1NZlByEi1wLxyAgcpGJRxs5krF0KbSUkcI/Iz7sEm8nptoaQrt/a27FRQ0oQkHgP15YXUmVKAdxw42jUBtsRE6xz/W714HVglBVL0ApEngOZjz3D0x76ObBNVUIESgEKXOhF40mxI9JO7AWzmlPOQBmJO65O+BxnnwnF89VJ2Xs8ukQ8rsoSZkuKkAwYMASY1yjjOMW/GuyPpT8pZpap1htBWlshOYCZIAzb9ypHljMcweqIUZMmZJOpUbknmSTjMa9Ivafio2+8lNQtyCQWwseJbEeioxXbSq0hTMWSmnaSn7uXT4+mI/pXsxxl5pCrtrShpLg0UNDPAxeN40mDA1H0qS4EodHdLna3FsnOmTuy3Te0RgkYO9u1hdysN3k51cybJHkkz+LE3sGiUX104Jyq/Zndn3DwXoOZA3k4dPISEFzrGkAg5iXEk5Te0E693wtjKymW8hDFOhYcUoKmMq5EEHWUAQDJg2mAL4tOJx76NZSo5SnjMjlfBtKl5YPUtlQ+tlkeMkZZ33kjccVvSbpA1RltusCaioCe2ppKbHwJA8xEmTA0AyOmfXIhinXfsjPlTc23FUYLb+KR46MbYcRT/N4PXtOKUJM5goqM/eSVG3JJw0ZqEqGZGhJKRwBved9xiAr3H3CtU5UpBMpsToBfddSdIw56PbUWWk5lAOSUJUfaMWngu8A/ninjnJ0/2jW9UCE/tFTee7xAH1oN+AnnCFYASpRUJiR6x+eB3nwk313zv8ceac9YCtw5WEGTJjPGgH9Pji6W6abEytJNZUd1NmkxJURYQPEQOfhdFW7OerFredjMo3A9lO4eAmOZ8cGB9yqcSpQIbR3EC0W1t4W5YeATEmY4gGPzw+M+i1Fq6KLB1jxE28r4Df2c61eJA3px0cJBibCCJBmeEjdv05Y0O0gVMQpPKx8xjehD0O2VJtqJFja36nwwZtCoywpJF7xf8AhMQfDXTHja+zxmIQYWASLaxxwDsdSlSFIKkmxCVQZ4xofPhiRnszbKm3EuNKyLTpv8QRvB4f0OHm23U1K2qxmEOk5XUBUELSBlhXHKCL6pCNDJxL1OzAkTmWk/VU2ZHmmU+/GyqczIDbSShAuSe8pekmNOQ95wWGVYJWpEKAg2BSRlBVcC1siryBoZ7B0ST6Ssac7DiiW3BkdSvckyFAndFjyiRcYntl7fUUBqqSXUAQl0AdagcDNnEcUm+pknGzaSYhSFZge64kylxI47wpOhCu0nRVoVjHqdlRvTHYJoapbCrgQpCz7bZ7p8bEHdIO7HWkM/MNisU9w48nO4N4zjMZ+6khE4nlbMVtB3ZrLyYWhakqnVVGAlwE8hCkD7wwb062119WtIPZT2BHkVR5wPw4bdkinepZ5UJzTJ9kcyYHvPuOGXQmiTnKnD9C0gvPqOhSO1B5GwKd+c8MTu1HSpSANEmw5ifhPvOHr9QUUjdGm71a4FOAa9SDKQY+srebRPCcWcLWtuocqXlOqBLjqyvKLnMSAlA8OykcYxY9JNqp2VSJpGyFVL3aeUDeTuHIABI5AccTNHtFGy1FxxIVUBJ6luZykyM6+UEwNbk4ntjocr60KdVmW6oAk7pO79fDDn/g/s527sbNSInvhAWfvLlcfulI8sR+zqlTaktuLUludfqk/lxx1HbhzEp3KXw9kWHuAxDbU2X1jsJ9o288XiqKoG3XCotnMQYCrETpIG7de8a4bUGw6hwhG8xdUxO/W9vCPHEhXNu0kLQooVmtHmRug6YrNkbaq104cdcISuQiBBVFiZ4A253wW34Zn10bZNPS7MaKnnAtw6k6zrCRrqPE+QA5T016QvV9T2x1aW5DTZIA8ZMSs2tu0G8knZjLiqstPLMvpGRSlEgOAFQF9ErSVeelwBg/aWxwqW3UXTYjQjwMacjI8MXj45zVb+IpVMZ7Rg7xwOMw/PRcbnUx9rrEnzASoDyJx8xvWcO29ohQ6k9xw5SJkeI4KBuCNCBiY2Z0ccdWtlN1Zi2ox7CTeOBVEk6BM8yHWwNhqU5nWQGmzJUAQnNuGaBJ3wnMdNAZxRNIWtRbYSSpw3tCl7+1Fktj6o4SSo3xi3ngyAtkdH2WFJRTpDjxMdZAN/8AT/8AcPlEZi929tFvZDBSghdWsdpWuUHhv/M6ndBG09oM7HZN0rqliCfq8hyHvtOOL7X2mupdUpZJJkqM7uGKTVaylZXWVN5USZJO/wAT+rDHTWKJLaCBHZTl/Gq1uYAUoH7AxO9BqHIkuEf3OKtZshJ3/SHz7KZ8gVeDmK81FFXRANwBdRi3ADMR6qQfLCx/YPWMobSRKlZoCgN4iCfDFLXRvmEIv71q8xmKfwjGyq2Y4iSUhVhATBUN5MC5Ek3Ei19MF8sMmoivon0HI4JULfSpOb1kE+KsZs5biVAvIDyRokWKRp2BYH44pXNoiIAGSbIX22xbdJzIMzJSUm+uB2m2lg36s7wQVo8iBmA5ZVnicRw52aKd0/RqzHek9laTzkBQ09oHDZ2jSpMqifti/kU3jxxIVOw1kFSR1kXls5yOfYlSeNwIwEztesZ7jnWpv2XO0fDMLjznGfVK5/Zn1J/CQsaTeLj0wC7sxYkifQj8uWEZ6bq0dpYNtD8CRgd3piScopgk6hS92l7C+nHTGp7Dho2211edTy0JUE5ontrkwEwYM2Mkab8JNhbLrKhSnadlRSSTIgJudAVETHLFbsro8K5Xz6sUeoT3QbdaRvjQNA2t3r7pOGdX0sUTkYhttPZAQMkgWtGgj9C8vteoMK1rfEh2mV2AM/V9rLzIOYgee44+MOsr7NuBCxlyn1IHiSmMb01igoOIcIWNN9r2M6+/A1ZVNO5W1Njr1GA4kQrjeCAbcRAg+VbVkF1/R1bYJyKSnjqk+Chb34S1wcpmytKimTeN5GltD44ebB6IbQCSpK8gIvlzJJ9SmR54VdPNnVTdKHnHUONlYSqCorBIMKUCNDETO/F7Tc1Z9PPk1lmlrNpvEqWR1LalEkkCCq5vdRSn8JxNMUrz6ldWhTjhkwInnrb++KXpCj5tsqgo5AUpIccHEx1ip8FrT6DCjojWK6h9aCUy6ltKhYwlJV5TmPA3xd8xfOSLZ6EMqd+csqLg0SqUZXAT3rgxyvhI9tNxdSHcxDmmYai0ADgAAABugY6GuiTVHKUguDdEhfgDqfs6xpNwJ/bWxFdYlaEIREWSISY4Hd525jGgQOlx1wlxSlK4qJJ4/ni26B0wacbWdwUrzCVER6YUFIStDqRIIuDyt+vDBuy6laZhOiFAeJTl9wOC8w/VO8jMRwCfC5/RwJsvZnWVAt3QVevZ/MnAVJtgg9vlp5fr++LPYbIQ2XTYrgwReAJi++L4z53IfHmuWfKQgNrQ0NZKj5W/M+mKaiaC9mUp/wBLKeWVav8Ak4MS3SOnNW66sTmGg5An4kk+eKnoSAvZzKd4cdYI35l9tHqtKB541OPGC/8AJtpaQVbIRMPIu0oGFZgZAniD2kz7Uj2rN6Kt+ftqKwlFWz2XUzlCjEhYH1Fi5+qZNhnKpzZzuVZIJAPD1n+uGW32lZkbQZH0jRHXBOqk77GxnveMjTFVBBQoWjSxBEEEWMyNcZiipCzUIS8kN5ViRmbWsxoO0lYBHC0gQDecZg9ouCyioHqxUCAhNrDK2gbwlItfhv3k64O2ttpnZyOqpwXahdrXUo/kB6DAO2Olax/21KBnjtEWCQblRO4a8zyxMPURbKio5lm6lK14yobh9VGlwTJ0z2kzt5iqdUp54TNyQoKCRxsTYcfXCegpp7IuVH3DT3z7sWlFXOsrU4hSgT2de8TpPGACq/1eeB26JP8A1EzlAWgOwBABNjbxSTbjjcqw/YZyJQ2k3MAcBwN+AlR89MF0r4WsqPcJmN4aSNPHIkAc4wI+7IJGqgQN0C2b1HZ/e4Y3sN2gRKt/2B2jP7s8g2eOMl9fJcStRmSTMbyq5jyPvGGexOm9E5/21cUocRAKlg5Fm1wodxVuWFC6+MoSkFAg5l5hmVMkwhYi9oJNgPAKazo/RvElTTrSjcradK5PND02/Hg9Ze1rpb/Rhh8ZkPBwGBJUHPDtpKXD4FcYVVPQlYkpt5yD6hOX1V54h9m9ElIn5tUhZ4ISptz9wqm3FJOPVJtKpacKBXvIUDBELWQeELVlwet+U6e7T6M1KYUlAJFwUKTY7rqKTPhgJdNXCy21rg2LjZcMW0UoEgeBGKLZ3SV0iOtW6RYlTDaTPkr4+uDTt5+RDa445WzHlmn0nBt+nUW7s9ax26c77pStEeSwo8seGOjinsrXVulJUJSps5Rx7YIyiJ7Qi066YsKnaVUe6+W//txHrIwFUJrXWlhFYhZVpmUppIFrd2+k63000doS3TjpGSs06IShACYSLARZI4WsY0EAaqmWZrSL43ba6N1VJeoZUhJNnLKQrh20kpvwJBPDCh1yIxuRmjqjaZm/xjHUvk56MppmRXVlnFj6JCvYQdCR9dUAxuEaXxKfJn0UTUE1tVApWTICtHFp4/YSRfiRGgOGHTLpOupdVchCdE8ORj2lDXgLDQlR5fkM/VJ0i6ZpcSUIMDQ/aHD9f25/t2qzo6mZClBEfjFvAKJIjx3nC6rrAyCD+037sm+PvceGmsww6K9DqmrUH1lNOw2QoOOcr9lNtIm8DffF4+MkVutvylbTzVC0gyEANJHIAE+8x5DH35KX+sNRSGApxIdaBt20WN+YIHhmxu2vs3Z7z/VoVUKUox15UnLmJurIEjsz/Od+J5IVs2sQpK0uhuHApO8XBGpgm6SJOuNTLMZsWD9OUqkAj3GeB4H+WHlM6h9OVwgOaBxWiuAc5/6mv1p72CtvModCahogtvALkaBRHwUL+M8RiZfVlM6HmfcfyP8AfD3E8bZ6OKSTlltesag+tvMbo3RiTrX36dWZcyDqLe7Sf5YvqHbnWHqXBKQkqBJgoA3JPnOU21uMeNp7PbdQqYW3oToQDAEgwRci8CDGhic7+nC7oi4KxOdKIcSqCT3ZjgNLEY21zzxbSJISpSkqEXChaOU/08d3yZ7PVS1TjKjmbcAW2riRYg8FQU+MHmA/6RbMAVVI4KRUJHJXYWf4j6Yzc0zUfTsQsxvw12BTZPnTKIHWhNSyODqSJ9FpQfAnA6kxCv1x/PAu06xTKWXkd5pRMDekWUOcpJ88a+KtO2DkeVlslfbSOCVGY/CZT+HDjYu044EQUkHRQIMgzu+AgxbHjb9OlxrrGx2YLiI0hV1j0GceC8TOzaspXqIuL3Fxpp44e4B1d0PrkuK+ZvKFOTmbHWKTAV2iCNxBJHHjjMMWekCUpAzOW+q5lHpGvE7zJxmDfJrZ+Kyo2S3QtZECXFXKjczvUo7zwH5CMSteq5SDO9RN5OvumPXFBtesKszhgFRty4elsTdOgOKg93VR4IFzfwxYxKFaYl1CTEJ7RniqFe5AQI3GcJelNSpqsSu9mkJJjfBn34oqEZ861JlSs6o1iQVEe+ML+m4QXoWhWUKAUobk78s9nNH5YJeWmjZtfMLJBSABY67yOUkkk7pJ1jDzY9VmX1zgytJnMs2AQoFtcbrIWY3D0xrp6/ZrTp6qhQprKkJWFEuG0kqzKiZPjbW4h883s6sa6sdY1IICQ4pszG7MSg66CcVokaOq6tS2XYscqrSAQYkcuB4HGlyihIIMpO/h+vyw02pRTTIdSSpTQSy9PeIAAQsxvIgE8eEHCNuoPsntHVO5R5TYL5aHdfvX+GVpVY/A78HLrG3xkqmw+nQKJyup+6sXPmb8cCFaV8jvn0x5Ld7a8MZxr/Xip6HKCS7RuKqEC6m9HkDmkEBQ8L8ArCyjqjqFrBFu8oX0vfWfhh/Q1JQoKSSlQ0gwf1Fv54abX2amtBcbypqdx0Dp+o6NAsxCVix0t3U2/q66KKXatQnR0m2ioUPeJwwp9v3l5lCr95PZV755bxieptpIWcuVSVCUrSqJCgYjQaXERbDWmSnj7sOBT0NalSSKdQhQOendulQ3gzOvG+I3b/QZioX1tLmZCCPnNMrvNpPttXMoOliQNxgQGL8AEjXURb+uN2ydsq7PW9rJOVyRJSe8hc95KgIk6HKTxFlnQ4pN0k6TJ6tFLTwltuAI0tp5A6c77hiapEOLVlZTLoEybJZB9pajYKO4HTxiN2ztilb6mkEgIVCl8AOHFXuHM2FftEUlE2kISc8SEBUZzftK9e8b6xeTi3B2C2Vsek2fkeeBqXpmVIIbSbEdWFjtK+0eZiNN+0ulxfKioQ2O4gHdvmNfgJ3xOED9at9eZw8gBZKRwSNw/ROAayqSbDT44c/U11iy6sq0zHTgJ/nYefDCzbYCRkSc6j3so7KUg2APtHmLY9uOKUcqd+vA7oHIXGKrZ2x0OBIeQEzvbOUj96QT5Df442BHyTdKUQaCpuhc9VmMa6oncZ7STx00GHvSjYpZOsoV3HNxGuVfBXx1HAR23ehqmk9a2euZ1zospF7Z03ynncWsRiq6F9LesT80rYVmGUKVbONwVvDnBQ1tecFv2Ihp2ACpRMQNR9UgiAfzwXR1BppBt5yCPTgqPXXFBtzY5ZgjtN2yubxuhUCB46HQ31n9ot9kxljkLxu34zf5NS4MptqBtaXEHsA5p3JAuZ8J945YvdvspW5Tr9l5KqdR5OJJT4XnzxxDa9aUUy0SPpcsCLxeTra1uc4670fr/n2x0KRd1DYPg61c+pSfJQweuRXy2o5wGCFC4sRzwDtIQ2J+sR6jDnaygX1qT3XIeT4OAL+JIwo23ZtPM46RA+gW305fmrpugnqzxAOniOG8eeA9tUnUuEJ7hungBw8vhGJ+lpEPOQgqSBK1rMdlAvNt+HOy6V6rX1YUopO5RsEi5K1RYAAknxxXi6zA6qxP1x6TjMXbNDRNpCOpQ5ltnUp1JUd5hBygToNYiZM4+4PY+tauklZKg2nRI9Tv/XAYHA6uncUdVQ2PxXV/CCMAVL4W8oyDe0XB4x8MbtruR1TQ3DOrxVYfwj+LB5CDdhtyUjiUg/iUlPwVjRtvorU1tW71CFKSjKlRGUAKjNErUJMEWGmG3R9i6eRz/u/1Uk+WNmwtsO5nltLIzOKJ4GOxoeSRjPO8G4kNodA9oUwlNOtSR9VaFEb7AHTlfC+j2qM3VvApjUEEGbi4Nx4x646u302eQe2hKx5pPrceowSup2dWyl5lBUdziQDPELFp4XBxq2/REJsHpJ80elYK6dacjqJzjId4G+J04Zhvwx6RbG6ghxtXWUzl2lg5rG4BO+2h3gcZx62p8m6Co/Mn4V3uodM23ZVxMeIV44UbF269sxaqWuaX82WYUhQnLPtIIkKG8pBneINicXotvWhUZzCtAsax9se1aLjtAfWsB7QspMGORmQRxEWOGW3didWA8yrradYCkrBCoB0zEbr2V681aJHZjMjhwPEGLcOeAyjkCb+eCk1nVDMdd4O8f3HrBG7C3rcl5lP1hu+8Nx/QJwPWP9a5k3ATru3YjpN06ATVpfbJAfbDhI1zSUnwkJBI4k4zZ203DAzCTYTxx8cZ+eunKOy2kJSPsjf5mfdjVUUTrJKQqUi5kBQ/iGnhjc6xnR1RVLC4WSANSLxhpQvyAlHbgp32IBBJ4xacI2KpZspto2jRQmN1lc/zw2rqZximFQ0jK0D9KBcqSdDJJIAIgp5g7jgqF7U2gmlQSI6xZKgOZNyeQ9/wjXq0qWpThKid5wHUbTLqlLWZJ9w3Achhx0G2QmqeW66nNT04zuCO+b5EeZSSeITG/FPHFa2M0D7jYUlpeUpzAxEomJExbS+/EzXVhEwIIkAb5FjPPF5tPa63HJUe891ZCTAyggECPZ7UjwHDEBt0FTiVkyVtpJPFQlBPiSifPGvEV1xPRRpTLNS2B1XVpJIlWQ5R2jAJKNCYuCCbycfVUakKhUaSIuCk6KSRZSTOo/pgX5HOkTzA+aVKHENQVtLWkpCRaQZA7MmQdBJ5Yvtp9HrlTASUkyphRhBJ1UgjuL5iPS2MW2XKojE162VAoVEcNCOBG8cjbAG0NjU9XdoJZe1Lcw2o8W1HuT9VRjSDh5X7FJByZkqGraxf8JsFTugJUdycIlMlKryCLefC/wCeHstmytu1dISy/wBoC0OWVH2pBBEaE2PGMfa5DLvbLa2o7yc0JTPGCqxGmWAREWwSakqQEOJDiNyVycv3SIUj8JGFoeLJhslSIP0SyFFI3hKoAWn7JCTvAzdrBYYTdJmGS0cgUpQ3q7ItwSOWl9N2GnyJ7f6t9dKowl3to4ZwIUPNIB/AcKukVKp0AsSpCjBQLlBOg0uk7jrxAtOvZexBRuoU84lDySFJTmHZI4mY5RN58ca7mM/4rulNL1LoEQEFTY+5PWNjyDhT+HExtB3rYQDok67jBjFj02qkP0zNUggyIMH2kE28gXL78oxD7NYK87kboAO+bz4QBi8elSXZdJ1bFRCgT1iGzG5N1e8iPLFz0UpOrprftH9+kNAxc7gVJUo8m0nEvUsJYcOWVofSAtIQSpDie0k27wB1jcTiiplufRpQlRJQlICQVShIAJTEzJufEcThqN0PpQAlDLSgPacblSuJJnebxuEDdjMMGtiVKgFdQq97qSk+YKgRjMZ/j+n2QOzv2vmPiMb9of8AzTv3gPKBjMZgvYip2Oewv7g+LmEnRM/9qg7yD8TjMZjXj3R5Clm/64HGs7/AYzGY1RDzogs9apMnKEkgTafDFVtCnQ7TOB1KXACQAsBQAyzvxmMxw8u270h/kedUUPIk5A+sBM2AsYA0AubczjKtIS66AIAWQALACTjMZjX2q/C2tUQoQYmZjAlU2Al+AB2NwjhjMZhX0y2S2AVQALbhjbtFIyafq2MxmFlOsj9fiGOj9HUBVFUpUAUmQQRIgoM2PGB6Y+YzF5dL4/PTJx1v5PBGy1kamqTPPtM4zGY159Kdp9ju03/mP/6cLej6AaxgEAjK7Y306wj0N8fcZgivQnpcPpEDd1Yt5n+WOq/JFUrXQIK1qUQtSRmJMJBsL7hwxmMxny6ai36sKUQoBQgiCJERpfdiP2qyktVSikFSFpSkwJSm1gdw5DHzGYxBUq5aMI9pntYzGY7JoYcIcbgkSYN9Rz4427TQMqrDf8MZjMVMb+hLYXSuoWApIebhKhIExNja84K20Yefi0LVEbrxjMZjn/2qj5VpABIEEaHfiZYq3G1Hq1qRp3VFPPd44zGY3GfrFbTeJMvOa/XV/PGYzGY6O8f/2Q=="/>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82" name="AutoShape 6" descr="data:image/jpeg;base64,/9j/4AAQSkZJRgABAQAAAQABAAD/2wCEAAkGBxQSEhUUExQWFhUXGR8ZGBgYFx4aHBoYIB8gHB8iHR4bHCgiHx0lIBogIjIhJSkrLi4uHSAzODMsNygtLiwBCgoKDg0OGxAQGywkHyQsLCwsLCwsLCwsLCwsLCwsLCwsLCwsLCwsLCwsLCwsLCwsLCwsLCwsLCwsLCwsLCwsLP/AABEIAMIBAwMBIgACEQEDEQH/xAAcAAADAAMBAQEAAAAAAAAAAAAEBQYAAwcCAQj/xABKEAABAwIDBAcDCQYFAwIHAAABAgMRBCEAEjEFQVFhBhMiMnGBkUKhsQcUI1JicoLB8DOSotHh8UNTY7LCFSRzs9MlNIOEo8Pi/8QAFwEBAQEBAAAAAAAAAAAAAAAAAQACA//EACMRAQEBAAIDAQADAAMBAAAAAAABESExAhJBUSJhcTJCkQP/2gAMAwEAAhEDEQA/AJ+t6b1ZJAeKeSUJHxTPvx9oektesFaXHlIQe2sJBSCdxOWJ5a4dUPR1FQ2XqhWSlQbrvmWfqtHWZsVCRqLnRV0orkuIkNpbYb7LLI7qReJvdZuVHxEyZPLJrenfR5ITDjkF5aFLmADJBIBIG74jFFT1jdGwXTAcc7ubVKBYq8zPjbEhsxwqok1AXCDCVEwnKqClQT2iSc3ITa2JrpNtYuLyBfWNtgBK5PaiJN9YNtBp65s3iLcUNBWfOa5J1ACinwECf4sKmM6VuSf8VQj8RGM+TJ3rq/KNEtKj95H9MMKynh1yP85z0znFJlwmdY5Cc2v0CRaN7KQdQYuZtfCEGwMXzH4D+WH+0rIy/wCgj3NgH3jCamT2B95PvC7+73YqYrtsUxcZ2e51q0BDOZ0oiVISgBQuCO8E3IMXwSlNNkJTs5mDdRAbW5BMZiACrXUk401CM9BSZZkhxpImJVJUBJsCSzAneRiP2TtQtFRACVKsnNIbzbwpBB6tw7wdNIAvjMmxfVhRvMITDaUdW52i3ATM7wnfpqOHKyjbeygQVo7bfqpI58QI19dJO9G2WXVFLyShe5awLJIt2pPqcwi8p3Ff9McbQtVOsrUntZQCo5DorKCSpudFIzA7ojB00hVJLZtcbxhvTMLyBy7aD3VrGUHkkqjMPDBrbqHEdYWUoczlIKVBTarAlaRxGYbhcq1KcYGUzMXO83J88bkZtD7Tps6AlwCVJlCgQUqAsYIJ0NinVNpFxhU1ssVVO4xEvtAqZP1gBdH8vEfVxUmn62jqB7TMPo5RIcHEyi/4ByxKIrsjyHEd5BB8f7iR54k17Pp+xRuJ/wAr3hKR8Z9MWJo0oFvYW6gcx1q1AfuqT64W7QZS0uEdwqzo+67LvoMxHkcOE9ptV+6ptZnd1jbQvykHzOK0Yo+jlVDlGs+204wb/wCWrMn+GPXHPdrsgbQcp/ZZUrmYJKh/CpOK7ZzwDbS0zDdWg31CVpCSP4B5zjXtSgSNsPqj9rStrmPbzKbJ52amOeD2ONNKFJdCpkt9UqAJOXrEk6cAoiN3lii6ZoomerdqzkC/owsZrkSoAlPKYkbsTbkh2QIzNLI8kqV6SjDv5QaH51sdapAKEtvgmYATBWePcK8Em9m98E2bZa/2e0mUH7ak/AlJx9pW6Vs501rFSpAKg0zDilwCYMKgeZ8xjn9N0ap3G5JemBLhWlIBOnYDarmD2cxNiZgGGnRGiFGsha8wJsSiI5amZ8vPdqyZwztSOw6007oUDlEZZ4JP6Hpiu2l2wZ74g25wR+RtgHpN0dV84IZQVB3tt5RZSTrBNuyTBva04zZ+zFJQUl1vOjuFClKAGmVRy5Y3Agkbsa36sbNnbTyphR5R/TG16oWbqOQbiodo+CRf4DASU1YMJkad1CZg8wJ89OeNpQ0x26p0BQvkzZ1n0n88OjDnZlAVgZQbjtE94jmfZHIQMfX9tobUW6YgqSYW4BYEeyjieKt2gvpJbS6VuVJ+b0ySy0Tcg9tY0ud2ug9YthvsqjDYsIyjFn6FIxV/NqRTygnIt7qzlQhBWspJNkBIJgATF5+zhL/0mlcQUrS6gbnUqzrQeKk2SsW7qQk8DOrzp/TFGy6FBsoPhVuJz/ksY1KpjkCossWjjb0MlPrjMsazS2ioKimQGXMylIJ7SApSVJJKkqSQLhSSFcb3vjMPtndJathtLbS0ZE90FEkAmdZ0vblGMxb/AEMBbb2iqrcFsraYS00kWQNAABbMRa2mg5z/AEh2e479EymUtyCZABUe8QTEiYAjcBzxTIpiy005/iOjMmfYRoFfeVcg7gOJsK8sgC/Lhwwj+kSxsRSEZXXFgBRV1SLiYAzGSBMDcD448L2ElQlqVK+oRCiPsgEhXO88sU1UAUqkCdRhWBIzhUKQRBTIPjM66X5DFbhgv5G1JO0yBvYWBzIUg/AHFJtFqHnQf85z/ecKeimX/q1FUpASXi408kWHWhtVwPtjKo8weeKDpQnLVvCLZgfHMlKviTi3lAK9UlI3lqP43E/8ThRS/sp5t+kLHvw0qVfsz/pkf/lcV/yxp6M7IXVudSgxZKlK3IQJExvN4A3nlJGa1FBW7I+cbIab63qUpUVl25KMrxUMoBBKzoACMJK2mzK+kaUpYAStedKS5oPpUBGXMPrJNiALwDil2rVIBQ0wPoGDCLzncuStXHtA+Pa3KwqbScqyeAHG5Un8gcUg368jYdOphKg44lElEPAKS0rUDOgBbSVfWIWm0WMY0Fx+icbbUgqaUfoiFkpUTopC0nsLjUoIkTOYYb9FGw6XmD3XWSB95JGU+WZR8sSiNqONZ2Qs5PqfVXcEibggSLRrfTBnJ3jk6rXi+ta9UohINpN5kxAlRzKMDVXhjWKe3kT6CfyxvYo8qQnlKvvb58NPTlgltGvIKHqkj88KbOiqgH8p7riVNkcjBPuBHniFr6Xq3S3kVmCimMpkkGLW0JFt2mLehgOoA3qAPG5gx64GraQJrKorcWhClgpyuKCQVJSohQBhMqJM6Xvg3KkzV10tNJM9a2gFY3pBW6UzwhEGOBGKChqUqbXJHbbEfeb7ISRyC0K8MTD/AEeeTUKW2kdWVEKK1hCSDcwVHtEETYEi2Nu0NmqZaK8wdSntQgyU88uuXidIHniR/svbaVtOJTKi46ylPNUrUfQXwbtLaod2q4lKp6qnQ0oi/blxaojksDHN9n7XWpRFP2SlKlpIF02gxM7sNOgCClwkk5lEqJJk92SSfO55416/RKu6lQK2AdArKfAkSPj6nFd0bT842elteim1NK/ib+GIraajY/an4YtuhqvoXE/UdWnysfzxlVxxDwRTMpOqU9r/AMh78+BAR4IHPG1jaE3N/wC+AekCVIqalr2UVDvhBWoi33TGBgMkdoK323e7W2mNxVY/Os+zqpMmG0lwX+rBUPxJOUjeIGFGx6hK4BSClEFYNwpftTy9nwB44x2o6qhen20EEaHtKykfu5cA9GWD1PNW88+Piez4kYz4/TfipdQlbaARmWsqdWTYkaAz+FZ8zgBXRymdJbdaQAtWXrEpCVoJsFApjNBuUqkEc74+1LmRzJY5OyIFoRaIPhjdQvFTiE71rSPVQ+MjGs4ZSmyNhKpnXUOAZ21qRO4kGJHIgSJ3HFDRNStAvdQJ8P7Y2dLH5rXwN60/7QD7x78OeiNJnfSYsm/68gcW8ar23/K2UhilbNiV2HAyj4Cf0MDUyipsJJiB2eXoNTP8OBvlZqgqtpmZnqwkxxKs5PpCMFU+k/rUYznB0C5Y6TvHgbj3HH3Bpo8143Aegj8sZi5OtPSAryUtv8AJjhkJB9yk+uFFW7CJ1wVQbS66gCicyqd9SFnflV2QfMpQfxYU17oKSB+t+NsFb1UScp8v1zx8pXJWlB0Wcp8SDB9T7sD14JuMeScoQoGVJUFR4GR64zY0J2dXqZqGFRo4hUcwqD7lKx0bp+0U1CV7lNpPmCoH3Zccu6XMZXSBMG4PJQ3eZOOl7S2iayhpaoASAAo8FEQsHwcbA88SIq136JB1hS0wLk2bNgLkkq0xZ7PoDs3Z+RRAqai7pB7gi4B+wk5ZHtKKhgfoLsxNS6H1J7FOskJ3KdKUZf3InxKDuwTtet66pUrVDdk8FBJt+8s+afDFqv4BebyJSiIKQSr7xiR5QEfh548Pt5WT9pX+xJ/9z3Y2PXVr5/rnjVtdQShCeCAfNXbHj2SkeWBPnRC1Sx+IeqFD8xhAnZn/AMXqge424VjeO0A7B5dqPTDro3erYH2ifRKj+WPrjgNZXL350IPk2gn/AGjFO1X3Nrzge+fyx6Nk+MDzkG1+XvwOo79IxrragCBuubfZE/E4anqne+mRGpUI/eEfljz0y2qnrlNhKVrFo+qDqFwe0m8hJ34zYAKqpsfVufIEj/b78TOQv19Qoadcu/IKKUn0Axn60dUzS3N5UoiFE7hqBawHIWtgynoN+Yze++dfCPhbG1ZS0AgXMyfG+vx5YDaKs2adOE3/AEfjzwbaswpTsUJfU6gBJLaw4jjocwAtuJIxr6EDM4TqACfPFfstrralnJ3kqSsmNAnX1Fv74SFLVJtGrYRCRmCkjcAtKVEDgASY4CMXt8WfTeqbzQOB/lix6IKAS/f/ABM3qB/LEE5tpCCZvww72DtwJbddUciBqToAkXPlJ9IwW4s1zvpoudpVXJ1Xx/ngMJzZQBJNvE4DqKpTzzjqtXHFL8Myifd+WH/RemLj6ZuE3Plp/Pyx06geOm7WRtlmZU4qSfsiAPX/AInDTZMIKLdhtBcUOSBItzWAPHCDadSKmrW6P2aFlCT9lAEeRKiR44bNvf8AbPOH/EKGRxgEur8uykfiweM/ir2ETU6lVyf0fW+HPRFGepSo91oFajwgW85IPliacMkbra+/FDSr6miV9epVkTOuRM5j7yPTDQXId6+occ4qKr8yY9Jjyx0r5P6E9twjflB4xr8YxE7IoAmxkakkXIESY4mATz88dJVVJoaFTqgB1bZVA3ruYE6yokDyw3hnuuRdLawPbXUrUdcoD8AS3/wnFXTphN+H8jjmzjh69pRMnNc8Sbk/njo9Ou3gLEDw/lip+nezkdgWOqv9xxmBaSqKUxzPDicZjJcl6FbSh12mUexUpy33ODtII5yB5hIwcp+8KkHhwwjd6NVg7aWHEkdqbJUI3gTII144p0MLqwhaGlF49l5tCZUHALkAT2Vag6CVD2cbudswEoSIO7Gh9MeGLPZ3yc1rkKcS0ynfnclUeCAoeqhh3RfJzSpgv1SnCNQ0AkEcD31R4QcY1pzTbiCssGf8JsnxKzP+/wB2H/ydVwVQ1tKqcyAp9rmBGYAb8qkg/jx0I7N2W0BFOhzKIlcOEAXH7VU6jcDgOkZY+eMinaQ3K47CY7MEqkFCYBSCLTri1H1Oz8y2ehs2cI7RGvWL7SyOOUZo5JGJthGVBm08Pdr+rnFD0wqQVoa4AlXx9cqT+/iUrHzA58N04hHzrApxCMxCVHtHggAlR8kgnyOF+1a4rOYjvEmJ0k6eAEj0x9U/CHV74DSTG9R7Uc8iFJP38IX6qV62Fx+vLEVZ0MTmqyrc02o/iMJ+BPphVs6rClVDn133PMJIbB9E4ddCPo6apfOht+6Co3/EPTEb0crJp251Vc+JMn44vHmqqIuTfTQen98KKyqJVG7Twk/yAONtfVwkCdBbz0+M4V0pC1EmYg33xFz5JB84xqpS9GqnKp99Vg22pX5/BKhgDYdOWWgT31XUr7R/WnjjY6vq6QA2VULBMQYbF7cQQIH3+AOC6JAVE6etvzPP+2Oc5rXT3TUhVcmx34yoUbIbEqI0Hr+Uk/yx9rK6Ow2JOgiTP6NsUPR7YiWwHHddTe07h5WPjzgprcDbsGm+ZMOPOQd9xeRIiVAQPGL8hJ4btfaa36p6oIUColQgx2BCUjTckD346F046ZJfPUMH6MWWoaGLZRy4xwjjiErkhsiRrKT4KBH54vCcm9CNlbOqapxKWxZSQsrUTlSDPejU203+WOr0HRFvqkCqcW6JENghpueSUwTHAlWmJX5PqjLRtdrLmUrMqLgZlQEzvtreOBsDY0lTTZiT2lHesLcJ8SVpHoBjHntpmSGCejGzRb5tTW45Sffg6n2DQJBCWmkZhlORWSQfukX/AKYBNUwdOqE8WFH4OY8JeYJuac7rtuo8pKjby3YJ45VaHc+S+iywyXmRwSvOL2/xAo7tJwl210AqEtNtsLS6lClqUD2FEqygQDIslMd4anFY2pq2VaEf+OqIPotMHzwQlx4XQtZH20JcHqysq8yMbu/rMrireyHvnCWVoU2tSvbSRCRdShNiAN4tgbaPSNCqs5BLLIDTQF+ynvKHMka8AMdwergtJS8ySkgggX8yDCwI5HHMttfJ8xmK9nvBtX+S7JT4BXeHgc3lh8fPnlWb0Y9DqkPlM75N4skEfFUR9wjfgD5Xek4WhNIyZCFBTkGZy3Sk85gnwHHE6uoraNp5Dg6lfYAKcpzBWYd4TYZDwM8MA9HdgP1WYoQVA6rUYTP3jr5Tjd/azGtSOylfAhQ5p1B/dIPpiwpNsICbnA6uiKqdoJdeaIFgAoyJvAOUyJmxG+0YXDZKxbq80d0pBOYcwCPhi2VZTxG1knQ7zuPHGYFZ2UqL9ek7wGTA92Mw7FyrabYZTDtY8plGbMhoKAURNgRoBaIva1sbVdJkNDJSNoZRvVAk+oufG/PES7XdYoqccKlfZ+lWfeE+WYG2mPbO0EASGiROri1GfDJ1YB3wc3ngsUUy9plZkrWo8VajwuSBymMbWmVuQcpVzgq9dY88SZ2sokkAATugR7seXKta9VT44zy1wrzTD/EcaQOBcSo/ut5j7sEdH6ynTWMJS7nWorAhBA7ijqog6A+ziIKJ1VgV9amFtvNd9pQWJOsbvAiQeROLOE6BtSpzP1CuCijXfmgHXelqMIK5+Pj+WPD2223s7jJH0hClNEjrELGaQRqodtRzCRbCtNUFuQqcmquISBJ89w5kYfgj1tWqyobQNQCtQ07bkEejYR5zhbTtmJ1JsALkgiPWMfHK4urK1DvKJPn+Q0GK7oLsfrnQ+ofRtmUiO8saeQJnxHrm3I1ORHTZ0UGyOpHfWnq9fbckqjwBVHIY5j0VS49LTTTy1C46tGbL946AGNTjsfSjZVK4pLtcorSiShkEhGa11ZTmWbaCBrM64Q1+3nFI6mnQlinAgJbATPgAIT7zh8bwLOUdtmhqG/2ycpsIBSq4AF8qjFuOPVMFIQS4ChBPaKgbgQQlI1MkAk/ZHAy0+ZgKSsxmSoG4kK35b6pOh9+Jnb1M03UkMhSWlALbCjmKRdKk5jqAtKgOQGNXRFDQLNS51iyYEhKYgADT9fyu3ClL7Dd41jnG/nIA4nCTY1MpSSc2RuO0VECQJm53QbHDk9K6elbApUl1zTrQmEAn7ZlI3/WPjjHPxv8A1U0GzW6NrrqpSZSJJVoPEnTXS07wJKcTtZtpVW061TJKUgQgpUkqVOp7JJTPO+EG1aWqriFVDwjVLY7qf5nmfLGhrYqWoJFxcK/Mc/DD6sp+kZLSyhxJbOsLBSY0NiL7sZ0kqUHIEGSNfHF6isWU5HYdTHddAcTwntXnwOPH/QdnPylynUyrc4y4r/01SkAcADpbhh3OU+dDUFVOx1akSkFRBF5JKhEg3v78PRWPoXCr7xZF/CR+owkr9hro0JW0vrKdKY65FikgAStMykxrw3xgJnabh0d5jfr478Yv8uYZx2vWa15V+rzf/RSqfMJv649h5R1p0Cd/UkHTjAxKsbVeAsc2+IEf3wQ10lfScoQJkCIjznNGDDp91jeXtsgmdc60e64nyx9bepkqujLP+tMbjuB9+EI6ePiSEpAEcRm3W7d/LdjB07qVgwkehiPM/rljWUHb9a0kj6Rwixgwocvat44HQtoGcyiCCI6q1/BwycJk9J6kCQUJB4JvPK/PANT0iqFmC+qOAETyEXONTwZtNekVEw+hptagntgpJlEm/ZhVjNhE6E2kTjxs+oSpIzSCRZpJyBHJao732RppbAFTUFlkvP8Ag2lZOZxZ0ABvE3J3AHyD2PXOttFoFPaMr7kKN5OZVwTpbicPpLR7XFUytQByOJRvJS0FnnmKsxHI+sY0pedV2usdWBuBKEgjjCwDa+gwk65YtmAJv3kq5CYJ46fHHxlSogu9kahJIki86f0sNTfDZ+Kf2dCrR7TSZ3ypc+44zArmVRJ6w34ov/uxmDKdhHSbFeCZDqEpnSFq/wDTbVO6+CHNgOrgl5o+KXUx6sgYVbVahQiQRwtoDbCutrKlhTIQ84AtpKtc1yVp9qfqjFfG6JeFWjYZj9swY+0R8Uz+tMFt7BsM1RTJ5l3/APn9Xwk2XtmvTS9e47JcMMpKEiQNVmACRu/uMOujFRtWscypU0lsftHVNqhI5ALGZR4epAxjLPrQlvo+3b/u2SToEIU4SeAAMnDVXyfZk9t5QH3QD6Xj9WxSPVdPRDtKlwi6iAXFjlEW5CB8cSG2Olrzxyt/RJ5GVnzgR5epxSWrQtb0VoKQZnCFK3FwyfJA321jzxE7erkEq6ltQB1KjAN/qg6W3xh27SlZJ43JUZnnODNkdGvnK8uiUx1izokbvFR4abzAxrZBmgOhGyW64qy9c2EQXJAKEzuC983hOUHyk46DtHajdKgNMJggQB+ao1xqrqpqhYDFOnLF41JVvUo71H+QsBafabMla7qNzO7+umMd3Wnh1pbi+scUSs/q3AY3ltKEZ1d3cBqpXAcBpJ3cyQMfUme0ZCE6xYknQDmeO4Cb2BFq6jOrM4QkJFhuSkaAa/ncyZJJOoi/aIWspAAK1nKkCwHhwAn8+eGdZ8nLlQwhymeAeQnLlcHZXcqJSqOySVHWQbaYUP1akNdbo44ktscUpN1ueJns8JGoOKfop0qXTpS26M7YgBSRCk+P1h5T97DzRUf0Wfqad9aXQUuo7K0uAyDwibDQynWbEiMXlImlqDK0/N3lD9szCSqbdqBlWOTiVDnh/tjY9PtNtK0qyuAfRvJgkclD2kTqk3F4KTiOqG3KZ3qKhOVRuhQ/ZuDeUHjOqbEWkQQTnynOmXjBe19lOUwHXNhbR7tTTpjw6xkmJv7ChNoBJgDNMAJ6wEPNCylohQSeC0KGZs/eHnph9sjbCmhkUM7ZsUm8g6xNvWx9+FnSHZqqZQrKQrXT+2WjL1PxgH9qzOra+5uITpSjmF/zFtQzIJSeHvt6YCcpHErCZudDw8/18MOaN9ioRnlLc2D7QPUqPBxESyr0FydIwHtqnWyMrgie6sdpKh9lQsfDXiBOHMO6Fo61xo9YhUK3g3SoDcoaEe/hGAK7owh49dTENpWe00dG3N4BHsbxbfu0Gqk2sCCF9lSQb6Tw92BavaCk0j5SqFrW3kvfMFEkj8FvPFZfiEN9H6lOhmNYJjlqL42DZVcoQL8gUjnvi2D9iMVwpy666lEaZklQiJ7RB7JuLAH34na3p/UtOZVtjMPtWI1kEC4OMz2vXK4w0R0frVao8syT8DhjRdE6si6kJHMk+4D88T9N8odY8pKG2kZlGEyVG58Ixt6R7erkuqZS8EhsBLikJiV2zAFUkAFQHGZ4HHSTyY4VVTsRln6StqZvvMZj5kk+AODOjdQ08tSadnI0hOZbyxeNRAN7wTKo00OOd7M2eokLXmcdUYBUSpU6ACb8ox0+qb+YUPUphVU+IjUSoXJj2UgRzg7zg8pwZ2458olZ1m0XC0VKSnIEhRJjsgmx05jjOLDYVWzWJHbSh9IHWNq0JEAlNjrE/wAjOJratK21maZPWOkkuvcVe0E851PkLzAFF0eUszpG/nyONToXt04bCXrDY8Vpg/hIuLC3LGlnZQQsAvtJPJSlRrM9mJucSzWwiBJddMCO+r3X5aYVbQoU8SfEk/HEcdEJoU2VUGRrCBHxxmCujnQZPzZrMMqsvaBGit/vxmD2n6zv9JLbawlx5JAJ6xQBnukLI9+N7OwRWP0uc5Wm6dLjqhY5Q44EgcFLNvAKO7A3Sa9W8n/UP8RzfnizZUlqgp0ASp5IJUN7aZy/hOYkeJxUzos2gkPOSlIS2hORpAEBLYsIG79Ddip2rtJNEyKdgArSLmPa9pR4mbDUWjdhDULDTLrluwiRwKz3E+avdOFtVthD6i+kyHUhUfVJAJT4gkjyOCTareGpa1OKKlElStScfcqQOJj9eOE6dqi4NxOmn98bmFrcNgco1jU84mwtqfW2NXgwyoEKddQhuCuZBN0pAuVKj2Ry1sJuMV1XUIpWQ01zgnvKVvWrSVE/lEQISdB6cNU7tUq6lqyIAJJKE2A33UsGY1gY21dQoE/5miyNGx9QR7XE7tNSTjhf5VvqACFFRUu54Hcef8t2Nrac5MnKkCSqCYA3njyG8wNTjzlM5QO0Yt8AIwFtirCR1KVAxdZGilcBxSnTmZPCOge67aANk2QmyQSJjeSRbMSJMeGgGFlDTmrfCQr6NIzLUJEJ3jxOnqd2A610pICbk6Abju99/wBDBHSioGz6IU6SPnFQJcI9lO+/COyOZUcP9Qf2CVttFXWLyWQnsMp3ZE8ATEEyfCMNEW0gY5gycp4YrNh7X0C7iIFyPhjpmMas9m7TcYUFtmOINwrxHhaRfXiQb1itptqsKZcHasSie22rctCo3blAb4IEkY5opxKu0gdhWnLlz5ccCCrU2sLQogpMyNcFmk9UtyjfNLVXNy09udRutuVNuREX7JxT7H2qWVSJKT3kzrzG6Rx8jyXl9vbVGptZS3Vs9ptXBWkx/lq0UN1jqBiY2JthZztPJKXWyQ4g6pIsSOItc7tdLnj5RuU46Y7ANOTtHZioQRL7KQMsb1dWRBRPeSRA7wi5CWg6XpcQUEdSViFoKS7TOHf2P2iJn2c0REjFPs7aamSHAQUkwoA39OIF/DCfpHsOlaPXjstKVBIMBtfAwbA3A3CCLQJvHy3iqzCXadC0sZ21BBHeQlxLo/DJS4PBaJ5nCvZjIq9otstELbbkgjulUAEiNRISJ3xOPe3Nv0zTam6VRU4sQXJMISRByz7RFpGk6zGH/wAhGzQFVNWrutpCEk/WPaPoMvrjfUtZv4o+mTwaSmkbNoGbkE3nmrMkeXjjme3qRK0oJ7yTf7vD8/Xjh9tzaann3HJiScs7k2geNvjhE4S4sIEaxO4HdPhM+Zwf/OZD5HvQqiFOl2sUkHqU/Rg6KdX2W92maSeGScApblXaM3lRVqpVySbayST9pSt2HXSY9ShilQCMiQ+4N/WrGVtKr95DYk81Tvx66JbANU8G9EAZnVTGVPAHcVRA5ZjujG5+sqDobs5LSFVz/wCzT+yG9R0m/Ow8zoAcTHSTpSp0lY/aOSEkew1MdngTETwGN3yu9LAW/m1NZlByEi1wLxyAgcpGJRxs5krF0KbSUkcI/Iz7sEm8nptoaQrt/a27FRQ0oQkHgP15YXUmVKAdxw42jUBtsRE6xz/W714HVglBVL0ApEngOZjz3D0x76ObBNVUIESgEKXOhF40mxI9JO7AWzmlPOQBmJO65O+BxnnwnF89VJ2Xs8ukQ8rsoSZkuKkAwYMASY1yjjOMW/GuyPpT8pZpap1htBWlshOYCZIAzb9ypHljMcweqIUZMmZJOpUbknmSTjMa9Ivafio2+8lNQtyCQWwseJbEeioxXbSq0hTMWSmnaSn7uXT4+mI/pXsxxl5pCrtrShpLg0UNDPAxeN40mDA1H0qS4EodHdLna3FsnOmTuy3Te0RgkYO9u1hdysN3k51cybJHkkz+LE3sGiUX104Jyq/Zndn3DwXoOZA3k4dPISEFzrGkAg5iXEk5Te0E693wtjKymW8hDFOhYcUoKmMq5EEHWUAQDJg2mAL4tOJx76NZSo5SnjMjlfBtKl5YPUtlQ+tlkeMkZZ33kjccVvSbpA1RltusCaioCe2ppKbHwJA8xEmTA0AyOmfXIhinXfsjPlTc23FUYLb+KR46MbYcRT/N4PXtOKUJM5goqM/eSVG3JJw0ZqEqGZGhJKRwBved9xiAr3H3CtU5UpBMpsToBfddSdIw56PbUWWk5lAOSUJUfaMWngu8A/ninjnJ0/2jW9UCE/tFTee7xAH1oN+AnnCFYASpRUJiR6x+eB3nwk313zv8ceac9YCtw5WEGTJjPGgH9Pji6W6abEytJNZUd1NmkxJURYQPEQOfhdFW7OerFredjMo3A9lO4eAmOZ8cGB9yqcSpQIbR3EC0W1t4W5YeATEmY4gGPzw+M+i1Fq6KLB1jxE28r4Df2c61eJA3px0cJBibCCJBmeEjdv05Y0O0gVMQpPKx8xjehD0O2VJtqJFja36nwwZtCoywpJF7xf8AhMQfDXTHja+zxmIQYWASLaxxwDsdSlSFIKkmxCVQZ4xofPhiRnszbKm3EuNKyLTpv8QRvB4f0OHm23U1K2qxmEOk5XUBUELSBlhXHKCL6pCNDJxL1OzAkTmWk/VU2ZHmmU+/GyqczIDbSShAuSe8pekmNOQ95wWGVYJWpEKAg2BSRlBVcC1siryBoZ7B0ST6Ssac7DiiW3BkdSvckyFAndFjyiRcYntl7fUUBqqSXUAQl0AdagcDNnEcUm+pknGzaSYhSFZge64kylxI47wpOhCu0nRVoVjHqdlRvTHYJoapbCrgQpCz7bZ7p8bEHdIO7HWkM/MNisU9w48nO4N4zjMZ+6khE4nlbMVtB3ZrLyYWhakqnVVGAlwE8hCkD7wwb062119WtIPZT2BHkVR5wPw4bdkinepZ5UJzTJ9kcyYHvPuOGXQmiTnKnD9C0gvPqOhSO1B5GwKd+c8MTu1HSpSANEmw5ifhPvOHr9QUUjdGm71a4FOAa9SDKQY+srebRPCcWcLWtuocqXlOqBLjqyvKLnMSAlA8OykcYxY9JNqp2VSJpGyFVL3aeUDeTuHIABI5AccTNHtFGy1FxxIVUBJ6luZykyM6+UEwNbk4ntjocr60KdVmW6oAk7pO79fDDn/g/s527sbNSInvhAWfvLlcfulI8sR+zqlTaktuLUludfqk/lxx1HbhzEp3KXw9kWHuAxDbU2X1jsJ9o288XiqKoG3XCotnMQYCrETpIG7de8a4bUGw6hwhG8xdUxO/W9vCPHEhXNu0kLQooVmtHmRug6YrNkbaq104cdcISuQiBBVFiZ4A253wW34Zn10bZNPS7MaKnnAtw6k6zrCRrqPE+QA5T016QvV9T2x1aW5DTZIA8ZMSs2tu0G8knZjLiqstPLMvpGRSlEgOAFQF9ErSVeelwBg/aWxwqW3UXTYjQjwMacjI8MXj45zVb+IpVMZ7Rg7xwOMw/PRcbnUx9rrEnzASoDyJx8xvWcO29ohQ6k9xw5SJkeI4KBuCNCBiY2Z0ccdWtlN1Zi2ox7CTeOBVEk6BM8yHWwNhqU5nWQGmzJUAQnNuGaBJ3wnMdNAZxRNIWtRbYSSpw3tCl7+1Fktj6o4SSo3xi3ngyAtkdH2WFJRTpDjxMdZAN/8AT/8AcPlEZi929tFvZDBSghdWsdpWuUHhv/M6ndBG09oM7HZN0rqliCfq8hyHvtOOL7X2mupdUpZJJkqM7uGKTVaylZXWVN5USZJO/wAT+rDHTWKJLaCBHZTl/Gq1uYAUoH7AxO9BqHIkuEf3OKtZshJ3/SHz7KZ8gVeDmK81FFXRANwBdRi3ADMR6qQfLCx/YPWMobSRKlZoCgN4iCfDFLXRvmEIv71q8xmKfwjGyq2Y4iSUhVhATBUN5MC5Ek3Ei19MF8sMmoivon0HI4JULfSpOb1kE+KsZs5biVAvIDyRokWKRp2BYH44pXNoiIAGSbIX22xbdJzIMzJSUm+uB2m2lg36s7wQVo8iBmA5ZVnicRw52aKd0/RqzHek9laTzkBQ09oHDZ2jSpMqifti/kU3jxxIVOw1kFSR1kXls5yOfYlSeNwIwEztesZ7jnWpv2XO0fDMLjznGfVK5/Zn1J/CQsaTeLj0wC7sxYkifQj8uWEZ6bq0dpYNtD8CRgd3piScopgk6hS92l7C+nHTGp7Dho2211edTy0JUE5ontrkwEwYM2Mkab8JNhbLrKhSnadlRSSTIgJudAVETHLFbsro8K5Xz6sUeoT3QbdaRvjQNA2t3r7pOGdX0sUTkYhttPZAQMkgWtGgj9C8vteoMK1rfEh2mV2AM/V9rLzIOYgee44+MOsr7NuBCxlyn1IHiSmMb01igoOIcIWNN9r2M6+/A1ZVNO5W1Njr1GA4kQrjeCAbcRAg+VbVkF1/R1bYJyKSnjqk+Chb34S1wcpmytKimTeN5GltD44ebB6IbQCSpK8gIvlzJJ9SmR54VdPNnVTdKHnHUONlYSqCorBIMKUCNDETO/F7Tc1Z9PPk1lmlrNpvEqWR1LalEkkCCq5vdRSn8JxNMUrz6ldWhTjhkwInnrb++KXpCj5tsqgo5AUpIccHEx1ip8FrT6DCjojWK6h9aCUy6ltKhYwlJV5TmPA3xd8xfOSLZ6EMqd+csqLg0SqUZXAT3rgxyvhI9tNxdSHcxDmmYai0ADgAAABugY6GuiTVHKUguDdEhfgDqfs6xpNwJ/bWxFdYlaEIREWSISY4Hd525jGgQOlx1wlxSlK4qJJ4/ni26B0wacbWdwUrzCVER6YUFIStDqRIIuDyt+vDBuy6laZhOiFAeJTl9wOC8w/VO8jMRwCfC5/RwJsvZnWVAt3QVevZ/MnAVJtgg9vlp5fr++LPYbIQ2XTYrgwReAJi++L4z53IfHmuWfKQgNrQ0NZKj5W/M+mKaiaC9mUp/wBLKeWVav8Ak4MS3SOnNW66sTmGg5An4kk+eKnoSAvZzKd4cdYI35l9tHqtKB541OPGC/8AJtpaQVbIRMPIu0oGFZgZAniD2kz7Uj2rN6Kt+ftqKwlFWz2XUzlCjEhYH1Fi5+qZNhnKpzZzuVZIJAPD1n+uGW32lZkbQZH0jRHXBOqk77GxnveMjTFVBBQoWjSxBEEEWMyNcZiipCzUIS8kN5ViRmbWsxoO0lYBHC0gQDecZg9ouCyioHqxUCAhNrDK2gbwlItfhv3k64O2ttpnZyOqpwXahdrXUo/kB6DAO2Olax/21KBnjtEWCQblRO4a8zyxMPURbKio5lm6lK14yobh9VGlwTJ0z2kzt5iqdUp54TNyQoKCRxsTYcfXCegpp7IuVH3DT3z7sWlFXOsrU4hSgT2de8TpPGACq/1eeB26JP8A1EzlAWgOwBABNjbxSTbjjcqw/YZyJQ2k3MAcBwN+AlR89MF0r4WsqPcJmN4aSNPHIkAc4wI+7IJGqgQN0C2b1HZ/e4Y3sN2gRKt/2B2jP7s8g2eOMl9fJcStRmSTMbyq5jyPvGGexOm9E5/21cUocRAKlg5Fm1wodxVuWFC6+MoSkFAg5l5hmVMkwhYi9oJNgPAKazo/RvElTTrSjcradK5PND02/Hg9Ze1rpb/Rhh8ZkPBwGBJUHPDtpKXD4FcYVVPQlYkpt5yD6hOX1V54h9m9ElIn5tUhZ4ISptz9wqm3FJOPVJtKpacKBXvIUDBELWQeELVlwet+U6e7T6M1KYUlAJFwUKTY7rqKTPhgJdNXCy21rg2LjZcMW0UoEgeBGKLZ3SV0iOtW6RYlTDaTPkr4+uDTt5+RDa445WzHlmn0nBt+nUW7s9ax26c77pStEeSwo8seGOjinsrXVulJUJSps5Rx7YIyiJ7Qi066YsKnaVUe6+W//txHrIwFUJrXWlhFYhZVpmUppIFrd2+k63000doS3TjpGSs06IShACYSLARZI4WsY0EAaqmWZrSL43ba6N1VJeoZUhJNnLKQrh20kpvwJBPDCh1yIxuRmjqjaZm/xjHUvk56MppmRXVlnFj6JCvYQdCR9dUAxuEaXxKfJn0UTUE1tVApWTICtHFp4/YSRfiRGgOGHTLpOupdVchCdE8ORj2lDXgLDQlR5fkM/VJ0i6ZpcSUIMDQ/aHD9f25/t2qzo6mZClBEfjFvAKJIjx3nC6rrAyCD+037sm+PvceGmsww6K9DqmrUH1lNOw2QoOOcr9lNtIm8DffF4+MkVutvylbTzVC0gyEANJHIAE+8x5DH35KX+sNRSGApxIdaBt20WN+YIHhmxu2vs3Z7z/VoVUKUox15UnLmJurIEjsz/Od+J5IVs2sQpK0uhuHApO8XBGpgm6SJOuNTLMZsWD9OUqkAj3GeB4H+WHlM6h9OVwgOaBxWiuAc5/6mv1p72CtvModCahogtvALkaBRHwUL+M8RiZfVlM6HmfcfyP8AfD3E8bZ6OKSTlltesag+tvMbo3RiTrX36dWZcyDqLe7Sf5YvqHbnWHqXBKQkqBJgoA3JPnOU21uMeNp7PbdQqYW3oToQDAEgwRci8CDGhic7+nC7oi4KxOdKIcSqCT3ZjgNLEY21zzxbSJISpSkqEXChaOU/08d3yZ7PVS1TjKjmbcAW2riRYg8FQU+MHmA/6RbMAVVI4KRUJHJXYWf4j6Yzc0zUfTsQsxvw12BTZPnTKIHWhNSyODqSJ9FpQfAnA6kxCv1x/PAu06xTKWXkd5pRMDekWUOcpJ88a+KtO2DkeVlslfbSOCVGY/CZT+HDjYu044EQUkHRQIMgzu+AgxbHjb9OlxrrGx2YLiI0hV1j0GceC8TOzaspXqIuL3Fxpp44e4B1d0PrkuK+ZvKFOTmbHWKTAV2iCNxBJHHjjMMWekCUpAzOW+q5lHpGvE7zJxmDfJrZ+Kyo2S3QtZECXFXKjczvUo7zwH5CMSteq5SDO9RN5OvumPXFBtesKszhgFRty4elsTdOgOKg93VR4IFzfwxYxKFaYl1CTEJ7RniqFe5AQI3GcJelNSpqsSu9mkJJjfBn34oqEZ861JlSs6o1iQVEe+ML+m4QXoWhWUKAUobk78s9nNH5YJeWmjZtfMLJBSABY67yOUkkk7pJ1jDzY9VmX1zgytJnMs2AQoFtcbrIWY3D0xrp6/ZrTp6qhQprKkJWFEuG0kqzKiZPjbW4h883s6sa6sdY1IICQ4pszG7MSg66CcVokaOq6tS2XYscqrSAQYkcuB4HGlyihIIMpO/h+vyw02pRTTIdSSpTQSy9PeIAAQsxvIgE8eEHCNuoPsntHVO5R5TYL5aHdfvX+GVpVY/A78HLrG3xkqmw+nQKJyup+6sXPmb8cCFaV8jvn0x5Ld7a8MZxr/Xip6HKCS7RuKqEC6m9HkDmkEBQ8L8ArCyjqjqFrBFu8oX0vfWfhh/Q1JQoKSSlQ0gwf1Fv54abX2amtBcbypqdx0Dp+o6NAsxCVix0t3U2/q66KKXatQnR0m2ioUPeJwwp9v3l5lCr95PZV755bxieptpIWcuVSVCUrSqJCgYjQaXERbDWmSnj7sOBT0NalSSKdQhQOendulQ3gzOvG+I3b/QZioX1tLmZCCPnNMrvNpPttXMoOliQNxgQGL8AEjXURb+uN2ydsq7PW9rJOVyRJSe8hc95KgIk6HKTxFlnQ4pN0k6TJ6tFLTwltuAI0tp5A6c77hiapEOLVlZTLoEybJZB9pajYKO4HTxiN2ztilb6mkEgIVCl8AOHFXuHM2FftEUlE2kISc8SEBUZzftK9e8b6xeTi3B2C2Vsek2fkeeBqXpmVIIbSbEdWFjtK+0eZiNN+0ulxfKioQ2O4gHdvmNfgJ3xOED9at9eZw8gBZKRwSNw/ROAayqSbDT44c/U11iy6sq0zHTgJ/nYefDCzbYCRkSc6j3so7KUg2APtHmLY9uOKUcqd+vA7oHIXGKrZ2x0OBIeQEzvbOUj96QT5Df442BHyTdKUQaCpuhc9VmMa6oncZ7STx00GHvSjYpZOsoV3HNxGuVfBXx1HAR23ehqmk9a2euZ1zospF7Z03ynncWsRiq6F9LesT80rYVmGUKVbONwVvDnBQ1tecFv2Ihp2ACpRMQNR9UgiAfzwXR1BppBt5yCPTgqPXXFBtzY5ZgjtN2yubxuhUCB46HQ31n9ot9kxljkLxu34zf5NS4MptqBtaXEHsA5p3JAuZ8J945YvdvspW5Tr9l5KqdR5OJJT4XnzxxDa9aUUy0SPpcsCLxeTra1uc4670fr/n2x0KRd1DYPg61c+pSfJQweuRXy2o5wGCFC4sRzwDtIQ2J+sR6jDnaygX1qT3XIeT4OAL+JIwo23ZtPM46RA+gW305fmrpugnqzxAOniOG8eeA9tUnUuEJ7hungBw8vhGJ+lpEPOQgqSBK1rMdlAvNt+HOy6V6rX1YUopO5RsEi5K1RYAAknxxXi6zA6qxP1x6TjMXbNDRNpCOpQ5ltnUp1JUd5hBygToNYiZM4+4PY+tauklZKg2nRI9Tv/XAYHA6uncUdVQ2PxXV/CCMAVL4W8oyDe0XB4x8MbtruR1TQ3DOrxVYfwj+LB5CDdhtyUjiUg/iUlPwVjRtvorU1tW71CFKSjKlRGUAKjNErUJMEWGmG3R9i6eRz/u/1Uk+WNmwtsO5nltLIzOKJ4GOxoeSRjPO8G4kNodA9oUwlNOtSR9VaFEb7AHTlfC+j2qM3VvApjUEEGbi4Nx4x646u302eQe2hKx5pPrceowSup2dWyl5lBUdziQDPELFp4XBxq2/REJsHpJ80elYK6dacjqJzjId4G+J04Zhvwx6RbG6ghxtXWUzl2lg5rG4BO+2h3gcZx62p8m6Co/Mn4V3uodM23ZVxMeIV44UbF269sxaqWuaX82WYUhQnLPtIIkKG8pBneINicXotvWhUZzCtAsax9se1aLjtAfWsB7QspMGORmQRxEWOGW3didWA8yrradYCkrBCoB0zEbr2V681aJHZjMjhwPEGLcOeAyjkCb+eCk1nVDMdd4O8f3HrBG7C3rcl5lP1hu+8Nx/QJwPWP9a5k3ATru3YjpN06ATVpfbJAfbDhI1zSUnwkJBI4k4zZ203DAzCTYTxx8cZ+eunKOy2kJSPsjf5mfdjVUUTrJKQqUi5kBQ/iGnhjc6xnR1RVLC4WSANSLxhpQvyAlHbgp32IBBJ4xacI2KpZspto2jRQmN1lc/zw2rqZximFQ0jK0D9KBcqSdDJJIAIgp5g7jgqF7U2gmlQSI6xZKgOZNyeQ9/wjXq0qWpThKid5wHUbTLqlLWZJ9w3Achhx0G2QmqeW66nNT04zuCO+b5EeZSSeITG/FPHFa2M0D7jYUlpeUpzAxEomJExbS+/EzXVhEwIIkAb5FjPPF5tPa63HJUe891ZCTAyggECPZ7UjwHDEBt0FTiVkyVtpJPFQlBPiSifPGvEV1xPRRpTLNS2B1XVpJIlWQ5R2jAJKNCYuCCbycfVUakKhUaSIuCk6KSRZSTOo/pgX5HOkTzA+aVKHENQVtLWkpCRaQZA7MmQdBJ5Yvtp9HrlTASUkyphRhBJ1UgjuL5iPS2MW2XKojE162VAoVEcNCOBG8cjbAG0NjU9XdoJZe1Lcw2o8W1HuT9VRjSDh5X7FJByZkqGraxf8JsFTugJUdycIlMlKryCLefC/wCeHstmytu1dISy/wBoC0OWVH2pBBEaE2PGMfa5DLvbLa2o7yc0JTPGCqxGmWAREWwSakqQEOJDiNyVycv3SIUj8JGFoeLJhslSIP0SyFFI3hKoAWn7JCTvAzdrBYYTdJmGS0cgUpQ3q7ItwSOWl9N2GnyJ7f6t9dKowl3to4ZwIUPNIB/AcKukVKp0AsSpCjBQLlBOg0uk7jrxAtOvZexBRuoU84lDySFJTmHZI4mY5RN58ca7mM/4rulNL1LoEQEFTY+5PWNjyDhT+HExtB3rYQDok67jBjFj02qkP0zNUggyIMH2kE28gXL78oxD7NYK87kboAO+bz4QBi8elSXZdJ1bFRCgT1iGzG5N1e8iPLFz0UpOrprftH9+kNAxc7gVJUo8m0nEvUsJYcOWVofSAtIQSpDie0k27wB1jcTiiplufRpQlRJQlICQVShIAJTEzJufEcThqN0PpQAlDLSgPacblSuJJnebxuEDdjMMGtiVKgFdQq97qSk+YKgRjMZ/j+n2QOzv2vmPiMb9of8AzTv3gPKBjMZgvYip2Oewv7g+LmEnRM/9qg7yD8TjMZjXj3R5Clm/64HGs7/AYzGY1RDzogs9apMnKEkgTafDFVtCnQ7TOB1KXACQAsBQAyzvxmMxw8u270h/kedUUPIk5A+sBM2AsYA0AubczjKtIS66AIAWQALACTjMZjX2q/C2tUQoQYmZjAlU2Al+AB2NwjhjMZhX0y2S2AVQALbhjbtFIyafq2MxmFlOsj9fiGOj9HUBVFUpUAUmQQRIgoM2PGB6Y+YzF5dL4/PTJx1v5PBGy1kamqTPPtM4zGY159Kdp9ju03/mP/6cLej6AaxgEAjK7Y306wj0N8fcZgivQnpcPpEDd1Yt5n+WOq/JFUrXQIK1qUQtSRmJMJBsL7hwxmMxny6ai36sKUQoBQgiCJERpfdiP2qyktVSikFSFpSkwJSm1gdw5DHzGYxBUq5aMI9pntYzGY7JoYcIcbgkSYN9Rz4427TQMqrDf8MZjMVMb+hLYXSuoWApIebhKhIExNja84K20Yefi0LVEbrxjMZjn/2qj5VpABIEEaHfiZYq3G1Hq1qRp3VFPPd44zGY3GfrFbTeJMvOa/XV/PGYzGY6O8f/2Q=="/>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84" name="AutoShape 8" descr="data:image/jpeg;base64,/9j/4AAQSkZJRgABAQAAAQABAAD/2wCEAAkGBxQSEhUUExQVFhUXGBwaGBgYGRocHRsgGh4XGhscGRofICggGBslHB0XITEhJSksLi4uGh8zODMsNygtLisBCgoKDg0OGxAQGywkICQ0LDQsLCwsLCwsLDQsLCwsLCwsLCwsLCwsLCwsLCwsLCwsLCwsLCwsLCwsLCwsLCwsLP/AABEIAMIBAwMBIgACEQEDEQH/xAAcAAACAgMBAQAAAAAAAAAAAAAFBgQHAAIDAQj/xABHEAABAgMGBAMFBQcCBAUFAAABAhEAAyEEBRIxQVEGImFxE4GRMkKhsfAHUmLB0RQjM3KCkuEV8XOissIkNGPD0hYlQ0RT/8QAGQEAAwEBAQAAAAAAAAAAAAAAAQIDAAQF/8QAKBEAAgICAgIBAwQDAAAAAAAAAAECESExAxJBUTIiYXETQuHwgZHB/9oADAMBAAIRAxEAPwCmUzF0AKq5ARdnCt1Cw2PGusxQck7nSB3DnD0kz8SUBklzBji+1gYUfCOaU7pUdCjQrWqYVqJNSY5ps5I6xiwdHj2XOboYEpSrA0YojTLKYhLBSawdkWkEwPviVrGhyNumaUF4Ot3zD4Sy+UYic5xKNTHOyOmyrO8Cp85QIAGkGStgi6D9glqnzRLl1J+HUw3Wi3S7LL8KSRj99cLV3LNks4VlMm5q2EDLReFKVheLjWwzneAlOtGI594lWOeHpC/KWTmYkz7elJARpmd4teRKG42tgCS0QbZeA3KjpABd5lRrHqZhU+Tbw1go62i2LUWyEQZqwKqUVRPNl1xP2jh+yjNm7wGEHzbSo0SGiBOBUrmJJ2g1NlgCvziDMIHsh30GcAx24Zu/HaUJNQHURTSCvFRPjKqaAADakZwZZsFoxzKApIA1q0d+NEfvAoZKSPUUPyhIu5haqJGuiSlYJzZs+sSV2QJmYT2gZw0s4iK5fKCtuVVJfv8AXlFyZ7YKhaMyg4gBtrEW3TsOJNFYWUl9Ux2lTAi1JOQUCKauHgReszCtNauUHoNPg0c7VSZZfEM3lxghEgFIIUaMMo0+zG/Vz7arG7YaQs3PaUpmhK0haXyIeG2wcRyZdoloSEpJLUG8J0UXo3ZtDhespppG5iEu71TFDCMsycg0Ml5yAvCo0GFyqFa9bwKklMvll5ZspXU9IvKdKiSjbN7bekqQVeHzzDmfdGnnCzaLYpawSzOKMwHlGTg50HXaI1sQlBHOFA6h6/4ET/JQJ2iyicgJfmROmgjcLKVJPo/pG4uiWgKStWbZb6EP3IgDYr7GJQBd6KbMhNQR1ERL0vBWJ0q7EPVum/Qw0WmqFkqdjDhs2pLt98fpGQhTp+JRUKA1Zxr5xkUtCUXLwghPgKOpVAviyyAzUrdgA0c+DbxDKlqLHMRx4rWspKT/AEkaxzOVTtlkrjgHzrfKRQM71MLd720FbpNID2maoFiSKxwcnIx1KiNsM2a0KNREifOVMZO5hfkWkpMWHwvLTMSJi0pBA5R+cLKMUrGjJvAJv6YJUpEoZ0eAUq2PM6CkEOIph8Rc1XsjlT1hWsUzmhIrAZMc+IbwStCCl+UMRECw2+XqNMo1sNgnzVAS5SpgOYAp5nKG+yfZlOWAoNLfNJq0COFTC92Kc20FfsgJj2TZ1GLFsH2XEe3Ob+UCGOx8DWWWBiBWfxH8ob8AKnk2MiJ0uQhKamupJ/KLWXcdkTmhED7TcdjxHkS8ByoKVldrtAySCewjb9inKyS3VUM97WVUoFUkJJbLKK6vXjOchZSpBQoaGEU3LQ7ilsMLuXDzTZg7JiDab0kyQRLSH319YUbdf82YS5NYGLnKOZhlxyexHyRWh04evrFbZQJfGrD0qC3xh540sJ8FKiPYLdgqvzeKXsUwpWlaXdKgoN0IMfQt8D9qsuMVEySCGBqU8w/MQevWWDduyKwu2bgWk0bEx7HeGC0B36H5sfTOFBUxjtvDjIUFoKt0JI65iKoRkC3cvhrryqSfyMQeKEYVKPVKvUV/6YIXjVHUVrrk8ReI2UlJHvSnbsR/8onNfUmOnihannDO839awcu/h5VptKcJIBYlewH5wBvI8yFboB/KLP4RkGVYhMA5lgOdnp8vnCSdVRkrtE69rYojw0lRQmj7tvAnwyrIEnTt+kHLPd9AHz845TEeG+FLu4y21+toWUWlgZNXkXrwmiWgjV6uPqkJF625RJrSGLia01qancwj2qa5MNxRpZByS9HJdoILgkEZER3VeSlfxBi6ux8zrEBnMELnuedapolSJapizVhkBupRokdTFnFEk2YFhVSohyaMN48ixLP9k3KPFtYStuZKZKlJB2CsQxd2EZCdl7DTI90WNSpgJdKU1Jyjy/LynrdCJayhJorDmIdZ1tYMoJr+GOPioLDlbVnHyicl2ZSLoqK8SC2J0KfIgj5xztNjCQ4VlrvFrWiyJmJU4xS0mrgK9Bm0K95cK2SY2BZlk/dLj+w5eUFWvJnXoVrF4YSFKqTpE0X0EpZ8KRoPzjneHAtqQ5lYZyR9wsf7T+sLq7HMSWWhSSCxBBEOo3mxO1YoI263TLYtKECjsB+sW5wh9mlls8tM22KC1s+EnlHlr5wg8JXNM/iBOEDU0iwpVjdsc5y2jmN9kGvLGo3/AGWSMMpL7YQwiFaOMFD2UAdz+kBhYZbj2ju5b5RuuTKT7qT1cn5xqMb2jiacS4WEvsIhTb2mr9+Yo9P8R540tLvhHpHsi9Zcs0Po8CgnCYuaXdMzzeOcyaRmVJI7/KJM6/g1CfU/CF+3XvU/nWFlYySJEy+Vp9rmHWI17S7NbpZFETEihOb/AJwLtdvBBBTXcQDVawhaVB6FzC9E8rDGcqwwDOsqkqKTmC0aeEYJWj96tSgMyTEiz3eVJUQKJDmsdKeDn65AwQdIuv7ML0M67/CJeZIW4Baqcx3pSKhmWfpFj/ZakSpM2Y3P4gHkzEehMT5GkrGhHNATiuw+BaFp91XOg/hVUfp5RO4ftn7vC51HkXaDP2k3e6RNTUIIY/gWcvJfwVCPddqwqZ6dfhDxZmhonq5Tuyn28ogWhBVZZSn/AP6J/Nu/LHSfMKiyXJOg1f8AzBC6blVMQJayGQpSlKBZCAxBBOpAJcDXWF5PAYiRbCPCluc0s+xBMW9ImJl2VCA/tDPonSF1Vks4IlyJSZhDnEsHcOQnQdS8TLSRLR+9KirQOAHb3QOjfDKJPaGGazWtJ1AOQ3McL3mBCTzuWo2m+cJ4vYJUXcairhojX1fisDPQ6jLy2h5N6BGgBxHbMSlV6ekLKkvE20Tyo5vFicC/Z6laZdotgZCuZMs5qGlOoqSdNDmMn1QHlirwhwNaLaoKbwrOPanKFG2QnOYrYCm5i5bBZLLd8jwpQCEBitSiylkO6pislGhoKClAI2vW9UWdAAGFKQ0tCUn0Ska6/RMVvxLxRzkHmWKplgulB93H95WrafEhtyMkkNUziUkumSpQORKkJfyKgR5gR5FVKs1omkrUFqKi5UXrGQeiN2LBmW8l6uOp+cRvH6R1mXutLifZZatyElJPmIxNqsagKzJJH3jiT65wLQaIibWQ7H62jmnCojxKDcCsS/8ATioujDMBqCDX0zjjaAWQlSFBYpln+pjJrwZol2OYULHhLcE6/VIIrvCVOBRaJaDXNqg94g3QtMmZ+8xJDMpJTmk/KINpmJB5apqx38oIA5M4eTLSJhVMUg1CUkUEZKvORL9mXMV3IpEa7DOKELlkKDtgclWeiYYrRdqHxKQiW9TjUB6AV+EaqDYFm8RSczIWf6vyjgviWzj/APVPqIIXnd1mQHfETlhKf1JbygIuxyqukesZZMbWji6UcrKG6kRGXxgjSzJ9R+kc5smSxAQHfMiIK5ct2ZLdBG6o3YIK4xAAKbOkDKpH6QKt3EaplfBTT4fCPbLhSsY5fIaYsNR12aO96fs6QQ6yro2UK1HQybF60XidZaT6wOMszFAIlqc5AVgsyJi0y5cslSiAHO8O123TLkyzg5lnlCv+o9AMhCuajhDKLlsSbFw0ujrCa8wz8oYrPdMpGJ0qXy6Pp0gxZZCEl1KA7VPwpHW0SAUKWVeHLLpCiKqahCEvVjQkkAZEvGfaWwrrHQvXlcksBKilsQfCNBGXRPNnE0SxygYy+4aJ9sKlqSELJDAHGUgjcCrN5vEa1WcyZRCwUrmFmLewGLltywiLjJYbKXF6Dt13gm2WVcsh8IIIzLEVp0oR2EVjPlmVNwqoxqfi/ZqwVuu3mzWgLBYUxDfvsIZLTcCJtoRPT/BCTMVrRPsp2JK2T27ReEqITiSeHro5A5UJqwAQM0pOj+6Tk2ekE76LhNmkg4EkBRA9pVaPsk6ZkwesMnwLKZx/iKPLnRS3ajvypdTdY04Wu4FeMj2d68x9nuzH0EUUfLEvwRZVgFjs5o62JJOTjN390ZdT3iu77vkzJuJ+wFGGz6lySerw7/aHfWABI9l3qCzJLAHKilEP0UIqVdoJUSdc3G9X+L+cBR8mb8E39rSVOoUyI9Y9VeIYpNU5FOgDktt8IFIqXz2+sodfs24YFrnKnTkg2aQeYElpi6ES60KRRSuhAyMPYtBXgngyQEotdqQwU5kyXcKaomTEtROTJyLgmmbLxBxHhxChWGOgCRoVn3U5jq2VDHnFnEuAqRyhRqCfZSkMFKIpQElh7xFGqRWN42ldqJTLCxLxOSamYR78z8XwFAPZiddmPo9vriBc1ZTJKio0M2oJDezLD8qOufziTwlwymYpS5ymCBiZncuKZs5JzJGWsTLnuIBnBYlsQDkl8kjUtsYfbhky5dnmFctKEYlAzV1OxShJYrmDm5qAVyAaH1oVnlkm2VCEpFkK2FVKUASdSzhqvoIyOib1EvklWaRgSSE40KUqhPtFNHfTTLSMjUAQZXEKiplywT+EmpiVNvWyzRhXLKCdcILeYrA48NzwScOLYpMRLRd01OctY6kRBKJa2H7JZJai0uekE0B1rkw0MFl2K2y0hlInBIoFZ+p/WEWVLqAzq2h0uaVMly8KlFSjXC9B0G8MogbI6pSpwdaTLIp7WIEasDl6x2st0pCqjsV0SC4oo9noKx0WCDUE5cpfcad43RaMVVEJAHtGtNBhHR6bDVoYU3mTQgKCOrqDCmwH3fSB65hJrWvyziTbLTLISEoSn8ZJcuc8IokPRmOcT7ouNcypBQPvKqSOiKPVjUwyRmA1eX10iZZLnmzg4SQnVRypWn3qbQ4SLmkWcBRSkke8qtaZDJzXIRxt99kUlpYZFStHGYSe7DEz9YZK9CgY8PyUJecoqfflD9szrrCxfd7S5fLJSAw+6z9a1aDN5WwTAeYqW1avlmajlHQMPzS74BSS/mYLj7NYIttsmTKrWTHWz33LSkJXK8Rein9HiDa5jEiBM9RUQA5OQAzLwvWzN0WZwknxhMnYUJA5EnRIZ1rKtGFIJLt2PDJlg4chpifMqOiemQGbxzmXcuyWKVZaOkBU4g+8ovhG4SWfctSke3BZaYxmolCewYrVXRsI/rVEoxptlW7VEywXeJkxlqKZYcrUKEITVwM3NAOpT2iDxkplYsmSMKGDISlghAHmB1fFDBaJQSlIyM5VToJcrPtiWwb/ANMwicTXkJloOZSkMz0qCGc5irjy7xVIUl8M2dVotMmSSWUXVmOUMpYY5BqPBG+LxSu0TSUpKQtQfCkhKEqwAgF2oH2rsY48GTfAk2q11BQnwpT0GJTUPTEZddnhbs63SauzUoDSprrkKZ1do1WAZp3B8q3WeaZSRKtUpRCglR8OYw+6ScD6FNOkEOArFMNis0qYDinzlEhVGlyizHzBPlEj7OZiibSohnw4s/aLKPXUdqwRuW+k/wCoGSSAZUthoHK3NNyDCadBDPFMxlolj3BiV3VuHqwCf7om2ZXg2YqolStxlioD2CcBPnC1eduTNnrANVTShmzwnCKZ5hOUEeOry8OQQG6UbMAB67bfdO0VekiaKl40vXxpqkgFgrfRDpSPJz/dCu3X67xLtK3USXNTn5j1zPlEc/D6J/P4RmYkXVYlzpsuTLDrWoAd9z0AcnoDF2TTJsdkRZZPMEhgKpUtQfGpVOXEpyTs7ZiFT7L7o8OXNtiweYGXKLPQMZimq7thyphXvEHjC9zOX4csuVMhJcgJl6nNypatcyA4cMYm8uhl7BNvmLtc3Ak+JWpTktW/8gZk9A9SXD1cnDiLOg+IosfaDVU1AlIryg82LWjRpwfciZIxEEqSrCAxSFHM9gKE7ChYEgT7beiZc4SljFNmgpR+BVSlwqj65lgz5mHdJAy2MF1KQgDwpIlrCQQFEYgOZsQBPhg1arqY0YYoReL74RjKJcxU6YglBSEYUJKSQpKUnMYq0FaOTme9omTpAnK/bAlSyApRQlWoAViUxKs0gVHshtYQLztYBxpWTzk43Ad9cGeI7dIRO8IaqLTTfgUAUFOEijOB1oAGq9GjIqBN5z64QsgklyVVJJJLJIAq9NIyB0N2H4BEn2FqDdT6R1/1qa1FAtm4ELNqtBLlzXSN7uVjWlLUJ9WqX8gYDSChml2gzGV4aAoHMCpen6wauNKAhS1+9kToxZulHhVVaWO2bDQjSB02+K1rXIgHCd/poeNIV5Ga/LxQ1NGLlhu+bnplX5ibvQuccEoUCgCsuyXFO5D5DQVoXiDY5qrQp1FXhvViU4iKHXTQ6AkVg3PvyVKAloAVQMlLAA1qo16vQk1gSlnAUsZGq7Lql2fnUSVAOFqYBOjpBoPn1jS38XpAwymVVio5Dcp31FWEV9br6mTiTMUWoQkPhFKMN3rq8QplqAepOmdPP46w0V7Axvtl/pVzOVKrnmx0z5BT3RprSFq9OICaYiz5OH7kjPWAVotpO/0dPWOUmwrWnFQJD8yiz9nz8oZyAkS5F9LBLlwXHZ9e8e3va8Qo29AzaeeQ9YEzxgpEWfMVrTv+cDsajjPXpDJ9mlziba/FmB5dmSZyupFJafNXyhRmLcsMvnFqcPWf9lu6WDRdpPjLL1wBvDHY0PQxnhAWWe3naVTFKck1chhVRdRO539IYrrkYlS5aS5/hpO7e2a6FZWX27Qt3ZLclRqEc5rq4COvtlA0o8NV0ckla/e/hIL1Clj94roQh/7x5KtlHoH8VXiE+ItBOFhJk1qEoGFx35lHvFcoGNZLFRJoAaVoKM5930Pkx8X2vEQhJOFFPrRj8MR7R34BuQLnImrIwykmavYAEpRifUlK1MNEVzhmBHvGbWWzWexJZ0gTJzHU4m7jF4mf3U9IVpRPKBn3Lg5ZuNnq4ideluVa7RNnEnCo8rvRI5U6fdAJ7qiZwtdJn2lCEhw4KtmDUJ2dvh3gGLH4Ju0ypDl+c4s61c55knUmKltl9YL1nzEmhmYc9Esn8ouniS3IsVlWs5S0FgdSAwbuphnrHzVLmkzMRNTUnqS5MarsDeix+Fb0M22SwVEPPKj5Eqr3Ig39qlrZKEEg4gSw0wsK7nmVCJwFPAtsp39peRY+wswb+0We9oQkmvhJoNypbv1oIz+SAtCitbDP6+vnEq4bqVap8uSgsZimJ+6BVaj2D96DWIM81bb4/VBDt9nMgS0T7Qpg3JiLAJCRjmZ78tR92DN0gRVsZuMLwl2eR4ctgnCiXKl5vgyHmS5JowG5hX4RuwLK580qIFcTsZhNSytKYWLcoD5qSI5A/t08zZxwyxRIOg3UQCArUj9BBG9L68MAJP7xmThNUOaltJhzr7LvmwAjGkFuxzXakoQZqyjEHAADlIADJwVUFEBgnMO2cVLfF8rmrUtYSDMxchGLp7GgAAAxZ4QRkDA+0TjMNdSGFamoL1clqbZ5ZRuqwpQP3qzLBFEJPMf5tAHakBtJ5Ck3oj3jbCokqFQKJBokZjEQToQwHq8bXXd8yeoZhP3mGQ0RoNnG8RVqlSaH97MGmUtJ66rI2oOphz4Qu+atUsOkTFjEpR0d8IZxhCXSA1Ek5RpOo2ZK3Qas1nUhASmWQAGABBbo+8eQfF+2ey/uJlplpXLJSU4svTpGR536/K/2v/X8nX+lD+srFlf4g7w4pKJ6FTHwMoUz5kqT61iJ4DaZ1dviOkdrMvCQc2+qdY79nOjrxEnwSWxKxZFPs1rXYgt66wFnSFuDM9mnOl1BTUodTUdgX1iXeqsYHOtIByBz69DlURItd5yJngyzLCJj8xCuTLC4GZfNnowNWgXLBqiRV2lZASP3SRkPeIyIfTPRs89YjYAPZcAF30Y9sq9ch6lL1R4a1IWlWMnMKegNGIDMWgZPMkZCcWLVUGKstBnntl0hlSWBX9zFTwKUI6FwHcsTltq2UZLscyZzEYUj3lUA9fyjWRewSQJaJUokt4i8SgnWtFEdwD82HWm8HfFMKyCQ4JIPUYtNmAoYbIME8rlS6pHiKAzUGQNzhzVpQsIG2y3qWXUST1yHYZAdI5uVCj6OT/mINompTriPTIfrGoDZ3mWlg5Ndzp2gdMmFRjxSyouTBK7wlNSIOI5NmWDvcPD0y0TZcsAgLUATq2rdcLxZHENoxTBhw4VBkgZBKSyQNnYKy94QH4LtONVomgN4MpkvoqYcCCG2NPOJFomCZPWUhhiwyxs3KgE9vjWETb2OopaCNmSEygautQP9KHA9VYqfgSYYLyV4KMB//EkhX/EXzTGOw5UP+CItwSwqcFGqJKQtmocGESkvoSvCSP5oH8V2sYQl3JBfckuS5fy+MUivIHsT7wX4iyer9OvxNO9YceIVfsdgRZcp9qrMb3UUGGuQwsj++B/B13oVNXPnsJEhImLURmR7AbUUxN+EDWBF6Xiq1zV2iY7qUQEuOVIbAk55BsjUvSpMAxEQkAOSygxSmvMXrhIBZmOZFBQ1i0+Abr8GQqcoMVjPoG1PRid3G0IHDN1/tNpQhIdILnZgxdWwp8Isjiy95dlkHEeVAyyc9snJPqekAJX/ANtHEBOCzJJZXPMPQeyn15mfRO8VYg5HYwxG8TOxTJqsSp0yqdEvRgdgGHkIHW6xCWqlAXgp1gRq8hPhVeG2yv5/LmSf1ibxvaHtatcIQHP8iS42zNIFXZyz5Bdnwv3BKC8eX+XnzCfvCmpoB10EZfID0QwobHrXP6Pyg3+2f/bygGvjBShStAK6kNhplR4Bk4R9bfXwMEeHkLSVTSoJlp9olIViIBwoSk0UquWgLxprBovIYuO1pVhCpgRRwVEBnZOIA0fYaZgOxgJNnAKWE15iH0NTUk1D5smp12jteM9C1kgeGaFWqh3O7M9YEWucl8Mp8I13PTYQsW2M0kSTNwVfmGT59MI0pEOfbCTQkHcl1escvCUdDGCUB7RHYQyS2K29I8QjEUtzKKmbck0DavFr3jY02CVLWJrWteqVABIUGVmMmLAnuMoQ+D0IVbJZIBSgLXh3KEqI/wCZj5RIvq8lTpkyYpb84FVElublGpDlRbqYVu5UFKo2bJSj7qy9eVQatSzmMgabWrQkjzHwBAjIcQtXie5p0oOhS5qAGANVIGfmOo2FIVJc1KirEsSyN0qIpoWqC/5w43Nx1Z7RTFhUfdOf6xzvaTZZ5KlZpGYoVPkymeharNox051ejotCJNJVSppmK5flEBVy2md/BkTpo/AhSh6gMItC4J1ks5SEyXpWYplLepOAKAShy2ZJaG8T7EpImKT7ACQVpWySXCUu1HrUBs9c6K0K2UpdfD97zGSmzTSlNP3oCQH6rIpE28OCbYkp8ZMmWDQlKlkBzqwbPrFlzeISWSlMtABIBDnV3AJSWJYkkB9oz9vkzEAzEJK0l2Skc2oJUUkhmbq+TRuq2LbKwsvBIZ5kwqD5hLB8mcrqdYn2fhKSMiT6jZ4f7XOlrLhBSomoLlFfwsySBQttlWsW1YlMxQKGuE5aBnPpnSGMKs7g+Sp8QcNqpTv2Fc/zgRb+BpLskFBIoAon4mnw/KH8JZPM6laFik9z8e8ALztWFyXbVw70cZdNO28bRqTK2t/DsyVVPOkZkBiPLUNqIg4mH5Q9zraVEYSMNeYuGz6Z/lpAS8LtTOBUE4Fbswp8CMuzjep2aq0HeCUtYJiwKrtODuEoQv4EK9Y4Wa0kKSQ7kk/o3rrHXhmWU3axzTalg6s8pBFerwJROZQrUA0bt+m0AZFnXetMmygk1mEzFNmEy3QgZ/eExXpCZekzGokl1ORv2A/qwpfWPLyv4pSmXoEIAqxqAs96qU3lGlw2lCFmfM5pdmQJhH3ppOGSgH+bEroyYbwDRP4stabPJl3elRKw0y0kVClGoQS7gAMcqsjKAEtqAPXYOTVqDU7Dc9ojJnGbNVMUolSyVrVs9adXoBoG0EOfBN1sRPWzCqRWjPzPqQaAHqr3U4gzIZuHrqFgsy1zCBNWwUUk6ZJBz3B3YnWKi494jVapuAE+Ggn+pWT9hkPMwyfaNxfieVLOjDoNVdzp2iu7JKMxSQrICnk1B6wF7BL0b3ZZytYFQMycmGrHeCPECSxBDKSAsHdyQoeRYx3sdiCZSMVCokHfVz5QSta/ElK5ByFOtCFJBJI0ABNK6QHLIVHAtzFuEFPNUKS3liS2pcA+sZapviTCqoSouH6DdqiIVnnmUvJwDVL7HQ6HrBKdelnUG8FQADAY69yWrp/h4fT0Js8s8oTFZgJAcauzCgo5J7amgETbZbCwTKT7LhIflQNh95ZdyrMk6DLa6bpVMT4i2QnRI9ojcn3U/ExKVYilmAqKf7f7GFclJ0MotKxaN3TMyWqWNdKlu1I2FkWBzLoxPpDALCXq4bUU6Qa4c4eC1+MtLy0KZKdZi6MjtkS3QaxpTSVsChbBdl4TQUMvxMfh41EKHK5oGbVlekKN5WXwpikAuAaE0PmNDH0LY7nwIUqZVS1EqAOjMB0AbIedSYo7i6yhNtmywWAU3rUfAiJ8MpN5DyRVA66LZ4M1K9A4PZQKT8DHe3fxFjRdQetf1bzjpLuFRBIVQZ0FO/N9OIyfYVJGFRSoCgILKHcHSLNZsRPFEJJO0ZHM9xGQRS4fs/4LlpkhU2ZhUtKVrAbEyg6UfhAGlXPYQ9yeFLIlgcav666bMDSKet15zJloKrOQkI5ZThJdKX3BbU+baR3lcdTAwUpQKTU1I2LsQx7ADpnELkWqJc8nhyzM6EqocsZz6h2jwcLyCXAmAvni1d9t6+cVZYftEXkeYVbCsjN9FAkQcsnHQUKrmJOxKT+VYHZ+Q9RwVwvJIdRnmlHKSR2dNDGDhoOSmfaBiNapYncskesLQ4yqP3jjY+eZeO44vKjVQYZM4b4ttG7B6htXDCQ5NoIUa4lpBz3fN/rIR6nhd/ZtA/tf/u6/KBSuKsVKEHftoMjHI8VM5SEjY65a7mG7A6sLzOE1ZCck7ujPoWOT7Qt33wrOYgLkkVDBWE7hivIvXP5xtaOMygEsfIkn4VgNePFJUC4LHqdtRCS5K0PHj9g2dcNoCW8JWGvs81aVo8DLwR4YAIyAQlwxdxQdX1rpHAcTlNASUgjldTFjUZxCt9/lZBXVIqE/mOrGKQchJKJtdd9KlS51nPsqWFhQOqCMQB1BT8o4TZjvuABlnm9dxT16AQB8fFMfc5Pk9IKSlOANcu5By6NTOK0TsnzAlZXNUpsOEhO+IswL+6Bp6iJF8zQiTKswJcgWif8AzrSPDQT+CWwbcxEm2TwZuCekgMVUaqUuTq2EspO7mIQtC500k+3MUSW0c6NoPygJr/AzsYuFbn/aJmFbhCKzCKdkvoTuKgORVnYeLuJBJliVLZkpwgCmWSQBknLLoOsCLZfqLFZxKle0evMTqTqBXM5MwhTkYpwKppJKj8mYDpEu3ZX4HqnXkGzlmYpS1Fya98oJ8NySsqSNKgnKsaW1KmZKKNmG1zg5wzYGs0yaCUrGJQI/AAQOxII84dvAqX1DGiylCZSlMHSpLBnJIDsNvP8AyAvG0eCtbjFLmpxApDswY0LMCG9AYdLXJE2U4dkJStiGooOk1zar9jCZfYE1KAgvVctnUMxixBqF2FCdqUMQXyyVehLtgdWL7wf5g/EGO1z2THMGoSRTeJV5y3ShQzJZhuUpPzeC9zWbCKDOlN9SPj6R0J2jncch6zWVS3IID7ZMwFehq8YbKSQAQFOzVYaA0OWVesaKtIQjCOpoav55/wCDEMWicy5sqVMKQWx4FEDCADhUwoT3g1FBcpMLS7jKlEOEl8yQANC5LZQ5XNJErAfcQMMtNa5lUxQyJVo+Q7mEu7L4CZWNQ5ScidBk6tnYt6xDvDjZZyAKndy4A6tr3pEeRdnUUUj9KtlkcQXzKs0oqUQ7HCMirOrPQddoo+Sr9pmLmLzmKJJ229KRyv29Jkx8ZJUupfboNP8AeB1jmka0/WKKFRJudyGy5bE6lJC3CXcMa4aEgbdKnLPMGFXImoUlKgNHzoRRaaghsnGrgVAjWNJQEWhLhqKYM9KHNympB/SDUi0nFjSkHHQJoKpphFX9kJ/mZLV5QYtvJmkLZ4dTsr+1/ix+toyHBcwfelig9xSqNRlBbENkdmjIpRMWLBYQJM6ao+wgIRrVZ08qf1QnW2z6p9Ys6/ZARd0kVdasZzDviUnPQJCB5whTpZ+7QfX15RCLy2VksUAVqORrG0u0EZKI8z+UTJ8plMQx/XcGIVslYVrGyiPiYrsk7RIl26aMlk+hiSi+5wzI8xAho2CzuYzigqbDaeI5o+78f1jsOJpjZD1ML/inp6CNxPbRPpC9F6GXI/YZ/wDqGb+H0P6xGtF8zV0xU1AA/wB4gftR2T6CD3Bd0G3Wgyyr2ZaltSrMAAKA1MBxSV0Hu3iwDiJ0PxjoqUsioUBux+cWtcnCiZP/AJhKVJLnmTnVnQoDEntiHWtIMTLmlkfunDBmxYSCdBQdcwNXJh8i0UMQxrQwy3ZeFmWEmcVy5qG5ksUzGyce6vRxmOuTrauHWooDLZ6dPqsArRwlLJIKcB6Eg92NIzyFKtEa9r0lWtalArKsITio5D4i6XIBfV4BzLzVJdMkYaVUfaOlNhtBObwthOKVNI6EOe1M/SOdruieaLEonTmw/wDUyR6xNcaSrY7nJ/YXUrK1uoknMk9ATBy6lvyZkVB3f6+Ma2Xhqfjcyl4GVzJZYoK8ySRGWZ5SsSSAQNnflAqNnIgyp4BC1ljHZbmUsK0dPzFG2rDFw5Y0yrMqVNQQoHDMQRX94Sxp7YwnNJPsnaCfD0rHKQvCz0bzb5V+niRbMEtEyaRjVLwBZ9kkgJI0YUmPQdO0LLUR7DeyZpMiWlsCF4sR5k4OQBH3noc6BR1DQr8Qy/3SZiEgATc6ggh0hmrqYauHbRKmTJ5TLIVM5k4gBVCE40hQ6qJy1VCrfc4SkLBoEMQzslaZgbCdKBQc0r1gSX1IK0QeHeH1z5SlBvbOAvm3KpQqNQQ/fpBy5+ELQlQJQhsqqDPuWemrQW4eviUizyycLpSAcs00V/zPEW8+OsKSEMo7syfSBHlkngz400B+LrjUFplnAo0JKTkn3tHoHq8a2i+ZATiVMlKY0loViIHuoSBkMg9GaFi+OI5iyp1VU7noYApmCLdHyZkSc1DESfaCqYokqfXMkVrTYRzCmD8tND2NfLaOUs4v8eVY429dWBPV94uiLfkjzFuXMbSTWOUegxmKmWnwmpMyQkTBiDFK007Dq7ZdY1mSpklapK9KhQGaSwSr0Iq2bviePfs5UJgCS2Ehi6mL1YBhnXOmcOnEFy+JLBQn94gHCPeUk1KCdyASK0JOURhKmXkrQsm0gUKS4oTiXVqOClQBBzcZ9c4yOCZ5YMdBmJetfeqO2W1GjIuToLcbpwiQgEMlBDbewB2y+cJCrID9fKG3iia60KPvS00ow7bf4hf1YEGlX17RCCwUlsXbbZGmNk5Gmmb9W/KB9+WfBPmo+6r5sYdrosImzUYiyU4lrLAgBIYdPaIG8KvEEzxJy1sBiUSKaOSD6NnDrYklgGXbZ8eJP4X9CB+cQ1Bi0HuFJLzwmnOhYYnZJV80iBV4y8MxQ6/4hrzQlYIojdYjxOY7wTvKysAW1aC3kyWAXBrhC/VWK1y54BIBZaR7yTRQ76jqBApUuPAiM8mVpn05PQm0yRNkLTMSsYsOhBDYknNCmzPSsLVqkKS5qWoWbHLLgOQ3Mn6pCB9nPFsyxLMuZiNmVU6mWT7yfwnMjo41BuGfLlz5YnSlMsJdMwEcz5VFC75/7GSl1dFqtWA03koAeKnxZYYY05PoFBgQXORps8TJV2yZ7GWsA5ss0r909qaZGNDZi4d5c3LmbDM7A0r908pYtk0QFpAUpJH7PNcPiB8E9K1lnPpXPSKoUmWvhhKSysSE0dQBIqzEVq5oz0pCvOuQqVhcCp5i7DatSO8NQ4gnWYlE5DAsw9pB6pDdXd4lS71sk5WNChLUUkVYyz03Tr6xmkZWVfNsZSThJSoapJB7hQOdI8VbZxIMwy54GQnpSo+SyyweyoaeJ7imS2WUvLKXxJqK7nMN13gHZZ0kLwz0KCFJYLSSSk6Kw+8ndPplCtDBK7+KpaZXgqlrkEMlKkHxAmuyiFU/mJgvOmptCLT4M1EzxAhSEJosFISCCkjF7g9YR50lAqCCDQd9zHErwkgpBb179+sTcEN2Y6XHIVLnh0VMt2oOVUtKQVDMEr3D50hZ40tqVILKHOpgDhySovkd0j/eJNk4lnSiMYTNAoPFqoAu+GYOYepHSBV6SpU/mlL8NYxOiazELqyZjBIrQYkpHUwjg+yY3bFEHhS7zOnhLlmKiBRwFykHpkTWInEk9UqfMQEgJStQAIqli1S9YOfZ6tUu9JMqYlSCtC5daZpKkkaKBKQzZxJ+1O5sNqKgKLAVkdmzboPWHSV5J26wV2tb1jR46qkkUjngMWIuzZE0jLy6RzMdEyidI6psio1mpkWMiUuxkaRyXKIjWChx+zO+BKnGUv2VCgdq5ZvQxd6z4icOLMcyy2TP0Fc+4MfMFmmlC0qTmkuPKPoDg++U2qzy5gbGAcYoHoXDaqyI6iIzVP8AJWDtUc7bwxZ1rUpaVBRLnCTh7gNR826xkNCChhzAevqOmsZA7S9j0iteKLXJMqStIHsYeVvdcE9dYWZtqBwqzGRAYFmoKfWURpQnLkeGlOLAsqSpwAQToS0Q5c1UuYPFQSoB0pfM7kjMPWkVjJaJtMerFLEqzGVTxpwTic+yhyWOqXFGG52hMvOylL4ksAP1YiO0u3rEx1VmKLhWIMQXoRpowem0NX+kLvCWFSk8wdKiQyGAb2tQOkUSVWK3kS+DZWGetZyQg+qqD4YoEX1/FV9amHq+LsTYpHhIIK3KlrqxPnkkCgHnrFc2mdiUToTSIxdyY8l1iaEQ3IkidZSoCuEH+pGY9BAGzXNMXLE00QSQNSWYFh3I+OgMM1jIsLyVqxpUETEKAoUraoGbM9M3cQZZ0CONi2JTtSOfhwWmyQ6sJBRiIQrQjMdco5eCPr89oJiNIlmrPQOW2cZ9HIh/4P4hVYJgkTjis5Ygn3Dn/a9SPOFOVd6kkYgzjEB+Elkk9yC3bs5aXdniHEslSn7bDsGDekSm1RWCZfMiyyp8seyQzhQqzijEu4P10FXjdbDDNSVpbChaaqbMAffSPuqLhqE5wjcJXvMsDJU67PXqZQ3A1Rk40i1rvtqJ6K4VoIDZEEfmIfjmmsCzi0V5aZU2zpoRPs5yTUorok5oU2h9DCzOskueomyTAmZUmRMOFX9CvZXTShi075uNQKpkpRDgkpZKgrotOUwHf2h+LSs7/upGJJW1mWSQC5MlRegSrOURqFZdIoxUDbFxTaLGpUtyGIxIWKf2nLyaCirZY7YXU9mnFg4w+G+X1lA68vGsgRKtiE2hJDgKcqRnRM4VBbmZzQikC/8ATZU1vAnYVEVlzmSf6V+yoNu0KMG724XtElwB4kvPFLdTdWzBbuIBzCSznoOg6+cd7BxBarFy8wFQNm6UY07wcl8SWK1BrQnCsuy2CVOd1Ciq7t2gGF9MwpFC4JFCAR5iNLSmWXShyWLkg96MXSRXcQZt1wJmOqzT5axQBJOFXYH3qnOAM+zzrMvBMlEPR988lCj1+EZOzMkXPeKpSpalBJEtWKWog8qgcWmYOo1FOkN3EdoTbvDWAy8JBTo4YuC1XD0NcuhKhZbKqcyKkCgHx/MwYugKB8N2OIhJaqVJdaTQ6MR1ChDOGLFUsi5b7pIVk79Pi20Q5l1F8s/rOHuTMTaUBgEqDBSerda5N9UjUXYWIwhwNm29avC0NgS5N2tpBKzXS4VVPKl2JAJqAAnc6tBefYAmoyGvw89Y5SQUmgFC9WLNWjwGFIHTruG366/XrAq13aK9IckyX0frv2+q1iHbrF7zDt9ZRgNCFaLJhLkd2hi4FvxVkngKJ8NZrpXIH61jy1WNlFKqajV3GjaGBs6yNr19fpoLyqYtU7Resi3SikHxsH4QsUahHSMil7NfyUpAWjEoZlzXrnGRz9eT0V7R9km71EykOXzFehVGl6pBRKcA/vB8QYyMgr5jP4DfwrdUgywTJlEsalCenSH+SWSUigCaDT0jIyHjsTwU99piywqan84r0xkZD8WiXLsebQP/AAEk/wDp/Mh/WOF/n/w1jOvht5Mgt2cmnWMjIEf+hYIs55/X4O0FrOkGYgEOCUuDrWPYyHloERi4iSDaEuB/DH5xl1fw1/WqYyMjjXwR1fuZPtH/AGiC/wBms0jx0gkJExLB6BxVhpGRkNxfI09FmqPyPyhT4rlgrQCAQpJxBqKZ2xb+cZGR1M5kJNxLM1dpRMJWjEDhVzB3AdjTKkI9sp4gFA+Q7xkZA8jMO8Kc9nnhfME+yFVAoMgcoWLzQBiYAV084yMjIzOFzTlJmpwqIroSIuXh0Y5a0r5k7KqNNDGRkZmQs3ZKSifPwpCcJ5WADVGTZRvdf/mk/wDEjIyLP4kl8gbcqz+0T6nJP/uQ2q/iNpl8ExkZEyhBtg5T/OB5MukDJicvP8o9jISQ6C9mSKUGR+ZiHP8A1jIyD4FAF7pBSqgoafCBMsV/oHzEexkZgCNilgoBIBPUdTGRkZGAf//Z">
            <a:hlinkClick r:id="rId6"/>
          </p:cNvPr>
          <p:cNvSpPr>
            <a:spLocks noChangeAspect="1" noChangeArrowheads="1"/>
          </p:cNvSpPr>
          <p:nvPr/>
        </p:nvSpPr>
        <p:spPr bwMode="auto">
          <a:xfrm>
            <a:off x="38100" y="-2193925"/>
            <a:ext cx="6096000" cy="4572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86" name="AutoShape 10" descr="data:image/jpeg;base64,/9j/4AAQSkZJRgABAQAAAQABAAD/2wCEAAkGBxQSEhUUExQVFhUXGBwaGBgYGRocHRsgGh4XGhscGRofICggGBslHB0XITEhJSksLi4uGh8zODMsNygtLisBCgoKDg0OGxAQGywkICQ0LDQsLCwsLCwsLDQsLCwsLCwsLCwsLCwsLCwsLCwsLCwsLCwsLCwsLCwsLCwsLCwsLP/AABEIAMIBAwMBIgACEQEDEQH/xAAcAAACAgMBAQAAAAAAAAAAAAAFBgQHAAIDAQj/xABHEAABAgMGBAMFBQcCBAUFAAABAhEAAyEEBRIxQVEGImFxE4GRMkKhsfAHUmLB0RQjM3KCkuEV8XOissIkNGPD0hYlQ0RT/8QAGQEAAwEBAQAAAAAAAAAAAAAAAQIDAAQF/8QAKBEAAgICAgIBAwQDAAAAAAAAAAECESExAxJBUTIiYXETQuHwgZHB/9oADAMBAAIRAxEAPwCmUzF0AKq5ARdnCt1Cw2PGusxQck7nSB3DnD0kz8SUBklzBji+1gYUfCOaU7pUdCjQrWqYVqJNSY5ps5I6xiwdHj2XOboYEpSrA0YojTLKYhLBSawdkWkEwPviVrGhyNumaUF4Ot3zD4Sy+UYic5xKNTHOyOmyrO8Cp85QIAGkGStgi6D9glqnzRLl1J+HUw3Wi3S7LL8KSRj99cLV3LNks4VlMm5q2EDLReFKVheLjWwzneAlOtGI594lWOeHpC/KWTmYkz7elJARpmd4teRKG42tgCS0QbZeA3KjpABd5lRrHqZhU+Tbw1go62i2LUWyEQZqwKqUVRPNl1xP2jh+yjNm7wGEHzbSo0SGiBOBUrmJJ2g1NlgCvziDMIHsh30GcAx24Zu/HaUJNQHURTSCvFRPjKqaAADakZwZZsFoxzKApIA1q0d+NEfvAoZKSPUUPyhIu5haqJGuiSlYJzZs+sSV2QJmYT2gZw0s4iK5fKCtuVVJfv8AXlFyZ7YKhaMyg4gBtrEW3TsOJNFYWUl9Ux2lTAi1JOQUCKauHgReszCtNauUHoNPg0c7VSZZfEM3lxghEgFIIUaMMo0+zG/Vz7arG7YaQs3PaUpmhK0haXyIeG2wcRyZdoloSEpJLUG8J0UXo3ZtDhespppG5iEu71TFDCMsycg0Ml5yAvCo0GFyqFa9bwKklMvll5ZspXU9IvKdKiSjbN7bekqQVeHzzDmfdGnnCzaLYpawSzOKMwHlGTg50HXaI1sQlBHOFA6h6/4ET/JQJ2iyicgJfmROmgjcLKVJPo/pG4uiWgKStWbZb6EP3IgDYr7GJQBd6KbMhNQR1ERL0vBWJ0q7EPVum/Qw0WmqFkqdjDhs2pLt98fpGQhTp+JRUKA1Zxr5xkUtCUXLwghPgKOpVAviyyAzUrdgA0c+DbxDKlqLHMRx4rWspKT/AEkaxzOVTtlkrjgHzrfKRQM71MLd720FbpNID2maoFiSKxwcnIx1KiNsM2a0KNREifOVMZO5hfkWkpMWHwvLTMSJi0pBA5R+cLKMUrGjJvAJv6YJUpEoZ0eAUq2PM6CkEOIph8Rc1XsjlT1hWsUzmhIrAZMc+IbwStCCl+UMRECw2+XqNMo1sNgnzVAS5SpgOYAp5nKG+yfZlOWAoNLfNJq0COFTC92Kc20FfsgJj2TZ1GLFsH2XEe3Ob+UCGOx8DWWWBiBWfxH8ob8AKnk2MiJ0uQhKamupJ/KLWXcdkTmhED7TcdjxHkS8ByoKVldrtAySCewjb9inKyS3VUM97WVUoFUkJJbLKK6vXjOchZSpBQoaGEU3LQ7ilsMLuXDzTZg7JiDab0kyQRLSH319YUbdf82YS5NYGLnKOZhlxyexHyRWh04evrFbZQJfGrD0qC3xh540sJ8FKiPYLdgqvzeKXsUwpWlaXdKgoN0IMfQt8D9qsuMVEySCGBqU8w/MQevWWDduyKwu2bgWk0bEx7HeGC0B36H5sfTOFBUxjtvDjIUFoKt0JI65iKoRkC3cvhrryqSfyMQeKEYVKPVKvUV/6YIXjVHUVrrk8ReI2UlJHvSnbsR/8onNfUmOnihannDO839awcu/h5VptKcJIBYlewH5wBvI8yFboB/KLP4RkGVYhMA5lgOdnp8vnCSdVRkrtE69rYojw0lRQmj7tvAnwyrIEnTt+kHLPd9AHz845TEeG+FLu4y21+toWUWlgZNXkXrwmiWgjV6uPqkJF625RJrSGLia01qancwj2qa5MNxRpZByS9HJdoILgkEZER3VeSlfxBi6ux8zrEBnMELnuedapolSJapizVhkBupRokdTFnFEk2YFhVSohyaMN48ixLP9k3KPFtYStuZKZKlJB2CsQxd2EZCdl7DTI90WNSpgJdKU1Jyjy/LynrdCJayhJorDmIdZ1tYMoJr+GOPioLDlbVnHyicl2ZSLoqK8SC2J0KfIgj5xztNjCQ4VlrvFrWiyJmJU4xS0mrgK9Bm0K95cK2SY2BZlk/dLj+w5eUFWvJnXoVrF4YSFKqTpE0X0EpZ8KRoPzjneHAtqQ5lYZyR9wsf7T+sLq7HMSWWhSSCxBBEOo3mxO1YoI263TLYtKECjsB+sW5wh9mlls8tM22KC1s+EnlHlr5wg8JXNM/iBOEDU0iwpVjdsc5y2jmN9kGvLGo3/AGWSMMpL7YQwiFaOMFD2UAdz+kBhYZbj2ju5b5RuuTKT7qT1cn5xqMb2jiacS4WEvsIhTb2mr9+Yo9P8R540tLvhHpHsi9Zcs0Po8CgnCYuaXdMzzeOcyaRmVJI7/KJM6/g1CfU/CF+3XvU/nWFlYySJEy+Vp9rmHWI17S7NbpZFETEihOb/AJwLtdvBBBTXcQDVawhaVB6FzC9E8rDGcqwwDOsqkqKTmC0aeEYJWj96tSgMyTEiz3eVJUQKJDmsdKeDn65AwQdIuv7ML0M67/CJeZIW4Baqcx3pSKhmWfpFj/ZakSpM2Y3P4gHkzEehMT5GkrGhHNATiuw+BaFp91XOg/hVUfp5RO4ftn7vC51HkXaDP2k3e6RNTUIIY/gWcvJfwVCPddqwqZ6dfhDxZmhonq5Tuyn28ogWhBVZZSn/AP6J/Nu/LHSfMKiyXJOg1f8AzBC6blVMQJayGQpSlKBZCAxBBOpAJcDXWF5PAYiRbCPCluc0s+xBMW9ImJl2VCA/tDPonSF1Vks4IlyJSZhDnEsHcOQnQdS8TLSRLR+9KirQOAHb3QOjfDKJPaGGazWtJ1AOQ3McL3mBCTzuWo2m+cJ4vYJUXcairhojX1fisDPQ6jLy2h5N6BGgBxHbMSlV6ekLKkvE20Tyo5vFicC/Z6laZdotgZCuZMs5qGlOoqSdNDmMn1QHlirwhwNaLaoKbwrOPanKFG2QnOYrYCm5i5bBZLLd8jwpQCEBitSiylkO6pislGhoKClAI2vW9UWdAAGFKQ0tCUn0Ska6/RMVvxLxRzkHmWKplgulB93H95WrafEhtyMkkNUziUkumSpQORKkJfyKgR5gR5FVKs1omkrUFqKi5UXrGQeiN2LBmW8l6uOp+cRvH6R1mXutLifZZatyElJPmIxNqsagKzJJH3jiT65wLQaIibWQ7H62jmnCojxKDcCsS/8ATioujDMBqCDX0zjjaAWQlSFBYpln+pjJrwZol2OYULHhLcE6/VIIrvCVOBRaJaDXNqg94g3QtMmZ+8xJDMpJTmk/KINpmJB5apqx38oIA5M4eTLSJhVMUg1CUkUEZKvORL9mXMV3IpEa7DOKELlkKDtgclWeiYYrRdqHxKQiW9TjUB6AV+EaqDYFm8RSczIWf6vyjgviWzj/APVPqIIXnd1mQHfETlhKf1JbygIuxyqukesZZMbWji6UcrKG6kRGXxgjSzJ9R+kc5smSxAQHfMiIK5ct2ZLdBG6o3YIK4xAAKbOkDKpH6QKt3EaplfBTT4fCPbLhSsY5fIaYsNR12aO96fs6QQ6yro2UK1HQybF60XidZaT6wOMszFAIlqc5AVgsyJi0y5cslSiAHO8O123TLkyzg5lnlCv+o9AMhCuajhDKLlsSbFw0ujrCa8wz8oYrPdMpGJ0qXy6Pp0gxZZCEl1KA7VPwpHW0SAUKWVeHLLpCiKqahCEvVjQkkAZEvGfaWwrrHQvXlcksBKilsQfCNBGXRPNnE0SxygYy+4aJ9sKlqSELJDAHGUgjcCrN5vEa1WcyZRCwUrmFmLewGLltywiLjJYbKXF6Dt13gm2WVcsh8IIIzLEVp0oR2EVjPlmVNwqoxqfi/ZqwVuu3mzWgLBYUxDfvsIZLTcCJtoRPT/BCTMVrRPsp2JK2T27ReEqITiSeHro5A5UJqwAQM0pOj+6Tk2ekE76LhNmkg4EkBRA9pVaPsk6ZkwesMnwLKZx/iKPLnRS3ajvypdTdY04Wu4FeMj2d68x9nuzH0EUUfLEvwRZVgFjs5o62JJOTjN390ZdT3iu77vkzJuJ+wFGGz6lySerw7/aHfWABI9l3qCzJLAHKilEP0UIqVdoJUSdc3G9X+L+cBR8mb8E39rSVOoUyI9Y9VeIYpNU5FOgDktt8IFIqXz2+sodfs24YFrnKnTkg2aQeYElpi6ES60KRRSuhAyMPYtBXgngyQEotdqQwU5kyXcKaomTEtROTJyLgmmbLxBxHhxChWGOgCRoVn3U5jq2VDHnFnEuAqRyhRqCfZSkMFKIpQElh7xFGqRWN42ldqJTLCxLxOSamYR78z8XwFAPZiddmPo9vriBc1ZTJKio0M2oJDezLD8qOufziTwlwymYpS5ymCBiZncuKZs5JzJGWsTLnuIBnBYlsQDkl8kjUtsYfbhky5dnmFctKEYlAzV1OxShJYrmDm5qAVyAaH1oVnlkm2VCEpFkK2FVKUASdSzhqvoIyOib1EvklWaRgSSE40KUqhPtFNHfTTLSMjUAQZXEKiplywT+EmpiVNvWyzRhXLKCdcILeYrA48NzwScOLYpMRLRd01OctY6kRBKJa2H7JZJai0uekE0B1rkw0MFl2K2y0hlInBIoFZ+p/WEWVLqAzq2h0uaVMly8KlFSjXC9B0G8MogbI6pSpwdaTLIp7WIEasDl6x2st0pCqjsV0SC4oo9noKx0WCDUE5cpfcad43RaMVVEJAHtGtNBhHR6bDVoYU3mTQgKCOrqDCmwH3fSB65hJrWvyziTbLTLISEoSn8ZJcuc8IokPRmOcT7ouNcypBQPvKqSOiKPVjUwyRmA1eX10iZZLnmzg4SQnVRypWn3qbQ4SLmkWcBRSkke8qtaZDJzXIRxt99kUlpYZFStHGYSe7DEz9YZK9CgY8PyUJecoqfflD9szrrCxfd7S5fLJSAw+6z9a1aDN5WwTAeYqW1avlmajlHQMPzS74BSS/mYLj7NYIttsmTKrWTHWz33LSkJXK8Rein9HiDa5jEiBM9RUQA5OQAzLwvWzN0WZwknxhMnYUJA5EnRIZ1rKtGFIJLt2PDJlg4chpifMqOiemQGbxzmXcuyWKVZaOkBU4g+8ovhG4SWfctSke3BZaYxmolCewYrVXRsI/rVEoxptlW7VEywXeJkxlqKZYcrUKEITVwM3NAOpT2iDxkplYsmSMKGDISlghAHmB1fFDBaJQSlIyM5VToJcrPtiWwb/ANMwicTXkJloOZSkMz0qCGc5irjy7xVIUl8M2dVotMmSSWUXVmOUMpYY5BqPBG+LxSu0TSUpKQtQfCkhKEqwAgF2oH2rsY48GTfAk2q11BQnwpT0GJTUPTEZddnhbs63SauzUoDSprrkKZ1do1WAZp3B8q3WeaZSRKtUpRCglR8OYw+6ScD6FNOkEOArFMNis0qYDinzlEhVGlyizHzBPlEj7OZiibSohnw4s/aLKPXUdqwRuW+k/wCoGSSAZUthoHK3NNyDCadBDPFMxlolj3BiV3VuHqwCf7om2ZXg2YqolStxlioD2CcBPnC1eduTNnrANVTShmzwnCKZ5hOUEeOry8OQQG6UbMAB67bfdO0VekiaKl40vXxpqkgFgrfRDpSPJz/dCu3X67xLtK3USXNTn5j1zPlEc/D6J/P4RmYkXVYlzpsuTLDrWoAd9z0AcnoDF2TTJsdkRZZPMEhgKpUtQfGpVOXEpyTs7ZiFT7L7o8OXNtiweYGXKLPQMZimq7thyphXvEHjC9zOX4csuVMhJcgJl6nNypatcyA4cMYm8uhl7BNvmLtc3Ak+JWpTktW/8gZk9A9SXD1cnDiLOg+IosfaDVU1AlIryg82LWjRpwfciZIxEEqSrCAxSFHM9gKE7ChYEgT7beiZc4SljFNmgpR+BVSlwqj65lgz5mHdJAy2MF1KQgDwpIlrCQQFEYgOZsQBPhg1arqY0YYoReL74RjKJcxU6YglBSEYUJKSQpKUnMYq0FaOTme9omTpAnK/bAlSyApRQlWoAViUxKs0gVHshtYQLztYBxpWTzk43Ad9cGeI7dIRO8IaqLTTfgUAUFOEijOB1oAGq9GjIqBN5z64QsgklyVVJJJLJIAq9NIyB0N2H4BEn2FqDdT6R1/1qa1FAtm4ELNqtBLlzXSN7uVjWlLUJ9WqX8gYDSChml2gzGV4aAoHMCpen6wauNKAhS1+9kToxZulHhVVaWO2bDQjSB02+K1rXIgHCd/poeNIV5Ga/LxQ1NGLlhu+bnplX5ibvQuccEoUCgCsuyXFO5D5DQVoXiDY5qrQp1FXhvViU4iKHXTQ6AkVg3PvyVKAloAVQMlLAA1qo16vQk1gSlnAUsZGq7Lql2fnUSVAOFqYBOjpBoPn1jS38XpAwymVVio5Dcp31FWEV9br6mTiTMUWoQkPhFKMN3rq8QplqAepOmdPP46w0V7Axvtl/pVzOVKrnmx0z5BT3RprSFq9OICaYiz5OH7kjPWAVotpO/0dPWOUmwrWnFQJD8yiz9nz8oZyAkS5F9LBLlwXHZ9e8e3va8Qo29AzaeeQ9YEzxgpEWfMVrTv+cDsajjPXpDJ9mlziba/FmB5dmSZyupFJafNXyhRmLcsMvnFqcPWf9lu6WDRdpPjLL1wBvDHY0PQxnhAWWe3naVTFKck1chhVRdRO539IYrrkYlS5aS5/hpO7e2a6FZWX27Qt3ZLclRqEc5rq4COvtlA0o8NV0ckla/e/hIL1Clj94roQh/7x5KtlHoH8VXiE+ItBOFhJk1qEoGFx35lHvFcoGNZLFRJoAaVoKM5930Pkx8X2vEQhJOFFPrRj8MR7R34BuQLnImrIwykmavYAEpRifUlK1MNEVzhmBHvGbWWzWexJZ0gTJzHU4m7jF4mf3U9IVpRPKBn3Lg5ZuNnq4ideluVa7RNnEnCo8rvRI5U6fdAJ7qiZwtdJn2lCEhw4KtmDUJ2dvh3gGLH4Ju0ypDl+c4s61c55knUmKltl9YL1nzEmhmYc9Esn8ouniS3IsVlWs5S0FgdSAwbuphnrHzVLmkzMRNTUnqS5MarsDeix+Fb0M22SwVEPPKj5Eqr3Ig39qlrZKEEg4gSw0wsK7nmVCJwFPAtsp39peRY+wswb+0We9oQkmvhJoNypbv1oIz+SAtCitbDP6+vnEq4bqVap8uSgsZimJ+6BVaj2D96DWIM81bb4/VBDt9nMgS0T7Qpg3JiLAJCRjmZ78tR92DN0gRVsZuMLwl2eR4ctgnCiXKl5vgyHmS5JowG5hX4RuwLK580qIFcTsZhNSytKYWLcoD5qSI5A/t08zZxwyxRIOg3UQCArUj9BBG9L68MAJP7xmThNUOaltJhzr7LvmwAjGkFuxzXakoQZqyjEHAADlIADJwVUFEBgnMO2cVLfF8rmrUtYSDMxchGLp7GgAAAxZ4QRkDA+0TjMNdSGFamoL1clqbZ5ZRuqwpQP3qzLBFEJPMf5tAHakBtJ5Ck3oj3jbCokqFQKJBokZjEQToQwHq8bXXd8yeoZhP3mGQ0RoNnG8RVqlSaH97MGmUtJ66rI2oOphz4Qu+atUsOkTFjEpR0d8IZxhCXSA1Ek5RpOo2ZK3Qas1nUhASmWQAGABBbo+8eQfF+2ey/uJlplpXLJSU4svTpGR536/K/2v/X8nX+lD+srFlf4g7w4pKJ6FTHwMoUz5kqT61iJ4DaZ1dviOkdrMvCQc2+qdY79nOjrxEnwSWxKxZFPs1rXYgt66wFnSFuDM9mnOl1BTUodTUdgX1iXeqsYHOtIByBz69DlURItd5yJngyzLCJj8xCuTLC4GZfNnowNWgXLBqiRV2lZASP3SRkPeIyIfTPRs89YjYAPZcAF30Y9sq9ch6lL1R4a1IWlWMnMKegNGIDMWgZPMkZCcWLVUGKstBnntl0hlSWBX9zFTwKUI6FwHcsTltq2UZLscyZzEYUj3lUA9fyjWRewSQJaJUokt4i8SgnWtFEdwD82HWm8HfFMKyCQ4JIPUYtNmAoYbIME8rlS6pHiKAzUGQNzhzVpQsIG2y3qWXUST1yHYZAdI5uVCj6OT/mINompTriPTIfrGoDZ3mWlg5Ndzp2gdMmFRjxSyouTBK7wlNSIOI5NmWDvcPD0y0TZcsAgLUATq2rdcLxZHENoxTBhw4VBkgZBKSyQNnYKy94QH4LtONVomgN4MpkvoqYcCCG2NPOJFomCZPWUhhiwyxs3KgE9vjWETb2OopaCNmSEygautQP9KHA9VYqfgSYYLyV4KMB//EkhX/EXzTGOw5UP+CItwSwqcFGqJKQtmocGESkvoSvCSP5oH8V2sYQl3JBfckuS5fy+MUivIHsT7wX4iyer9OvxNO9YceIVfsdgRZcp9qrMb3UUGGuQwsj++B/B13oVNXPnsJEhImLURmR7AbUUxN+EDWBF6Xiq1zV2iY7qUQEuOVIbAk55BsjUvSpMAxEQkAOSygxSmvMXrhIBZmOZFBQ1i0+Abr8GQqcoMVjPoG1PRid3G0IHDN1/tNpQhIdILnZgxdWwp8Isjiy95dlkHEeVAyyc9snJPqekAJX/ANtHEBOCzJJZXPMPQeyn15mfRO8VYg5HYwxG8TOxTJqsSp0yqdEvRgdgGHkIHW6xCWqlAXgp1gRq8hPhVeG2yv5/LmSf1ibxvaHtatcIQHP8iS42zNIFXZyz5Bdnwv3BKC8eX+XnzCfvCmpoB10EZfID0QwobHrXP6Pyg3+2f/bygGvjBShStAK6kNhplR4Bk4R9bfXwMEeHkLSVTSoJlp9olIViIBwoSk0UquWgLxprBovIYuO1pVhCpgRRwVEBnZOIA0fYaZgOxgJNnAKWE15iH0NTUk1D5smp12jteM9C1kgeGaFWqh3O7M9YEWucl8Mp8I13PTYQsW2M0kSTNwVfmGT59MI0pEOfbCTQkHcl1escvCUdDGCUB7RHYQyS2K29I8QjEUtzKKmbck0DavFr3jY02CVLWJrWteqVABIUGVmMmLAnuMoQ+D0IVbJZIBSgLXh3KEqI/wCZj5RIvq8lTpkyYpb84FVElublGpDlRbqYVu5UFKo2bJSj7qy9eVQatSzmMgabWrQkjzHwBAjIcQtXie5p0oOhS5qAGANVIGfmOo2FIVJc1KirEsSyN0qIpoWqC/5w43Nx1Z7RTFhUfdOf6xzvaTZZ5KlZpGYoVPkymeharNox051ejotCJNJVSppmK5flEBVy2md/BkTpo/AhSh6gMItC4J1ks5SEyXpWYplLepOAKAShy2ZJaG8T7EpImKT7ACQVpWySXCUu1HrUBs9c6K0K2UpdfD97zGSmzTSlNP3oCQH6rIpE28OCbYkp8ZMmWDQlKlkBzqwbPrFlzeISWSlMtABIBDnV3AJSWJYkkB9oz9vkzEAzEJK0l2Skc2oJUUkhmbq+TRuq2LbKwsvBIZ5kwqD5hLB8mcrqdYn2fhKSMiT6jZ4f7XOlrLhBSomoLlFfwsySBQttlWsW1YlMxQKGuE5aBnPpnSGMKs7g+Sp8QcNqpTv2Fc/zgRb+BpLskFBIoAon4mnw/KH8JZPM6laFik9z8e8ALztWFyXbVw70cZdNO28bRqTK2t/DsyVVPOkZkBiPLUNqIg4mH5Q9zraVEYSMNeYuGz6Z/lpAS8LtTOBUE4Fbswp8CMuzjep2aq0HeCUtYJiwKrtODuEoQv4EK9Y4Wa0kKSQ7kk/o3rrHXhmWU3axzTalg6s8pBFerwJROZQrUA0bt+m0AZFnXetMmygk1mEzFNmEy3QgZ/eExXpCZekzGokl1ORv2A/qwpfWPLyv4pSmXoEIAqxqAs96qU3lGlw2lCFmfM5pdmQJhH3ppOGSgH+bEroyYbwDRP4stabPJl3elRKw0y0kVClGoQS7gAMcqsjKAEtqAPXYOTVqDU7Dc9ojJnGbNVMUolSyVrVs9adXoBoG0EOfBN1sRPWzCqRWjPzPqQaAHqr3U4gzIZuHrqFgsy1zCBNWwUUk6ZJBz3B3YnWKi494jVapuAE+Ggn+pWT9hkPMwyfaNxfieVLOjDoNVdzp2iu7JKMxSQrICnk1B6wF7BL0b3ZZytYFQMycmGrHeCPECSxBDKSAsHdyQoeRYx3sdiCZSMVCokHfVz5QSta/ElK5ByFOtCFJBJI0ABNK6QHLIVHAtzFuEFPNUKS3liS2pcA+sZapviTCqoSouH6DdqiIVnnmUvJwDVL7HQ6HrBKdelnUG8FQADAY69yWrp/h4fT0Js8s8oTFZgJAcauzCgo5J7amgETbZbCwTKT7LhIflQNh95ZdyrMk6DLa6bpVMT4i2QnRI9ojcn3U/ExKVYilmAqKf7f7GFclJ0MotKxaN3TMyWqWNdKlu1I2FkWBzLoxPpDALCXq4bUU6Qa4c4eC1+MtLy0KZKdZi6MjtkS3QaxpTSVsChbBdl4TQUMvxMfh41EKHK5oGbVlekKN5WXwpikAuAaE0PmNDH0LY7nwIUqZVS1EqAOjMB0AbIedSYo7i6yhNtmywWAU3rUfAiJ8MpN5DyRVA66LZ4M1K9A4PZQKT8DHe3fxFjRdQetf1bzjpLuFRBIVQZ0FO/N9OIyfYVJGFRSoCgILKHcHSLNZsRPFEJJO0ZHM9xGQRS4fs/4LlpkhU2ZhUtKVrAbEyg6UfhAGlXPYQ9yeFLIlgcav666bMDSKet15zJloKrOQkI5ZThJdKX3BbU+baR3lcdTAwUpQKTU1I2LsQx7ADpnELkWqJc8nhyzM6EqocsZz6h2jwcLyCXAmAvni1d9t6+cVZYftEXkeYVbCsjN9FAkQcsnHQUKrmJOxKT+VYHZ+Q9RwVwvJIdRnmlHKSR2dNDGDhoOSmfaBiNapYncskesLQ4yqP3jjY+eZeO44vKjVQYZM4b4ttG7B6htXDCQ5NoIUa4lpBz3fN/rIR6nhd/ZtA/tf/u6/KBSuKsVKEHftoMjHI8VM5SEjY65a7mG7A6sLzOE1ZCck7ujPoWOT7Qt33wrOYgLkkVDBWE7hivIvXP5xtaOMygEsfIkn4VgNePFJUC4LHqdtRCS5K0PHj9g2dcNoCW8JWGvs81aVo8DLwR4YAIyAQlwxdxQdX1rpHAcTlNASUgjldTFjUZxCt9/lZBXVIqE/mOrGKQchJKJtdd9KlS51nPsqWFhQOqCMQB1BT8o4TZjvuABlnm9dxT16AQB8fFMfc5Pk9IKSlOANcu5By6NTOK0TsnzAlZXNUpsOEhO+IswL+6Bp6iJF8zQiTKswJcgWif8AzrSPDQT+CWwbcxEm2TwZuCekgMVUaqUuTq2EspO7mIQtC500k+3MUSW0c6NoPygJr/AzsYuFbn/aJmFbhCKzCKdkvoTuKgORVnYeLuJBJliVLZkpwgCmWSQBknLLoOsCLZfqLFZxKle0evMTqTqBXM5MwhTkYpwKppJKj8mYDpEu3ZX4HqnXkGzlmYpS1Fya98oJ8NySsqSNKgnKsaW1KmZKKNmG1zg5wzYGs0yaCUrGJQI/AAQOxII84dvAqX1DGiylCZSlMHSpLBnJIDsNvP8AyAvG0eCtbjFLmpxApDswY0LMCG9AYdLXJE2U4dkJStiGooOk1zar9jCZfYE1KAgvVctnUMxixBqF2FCdqUMQXyyVehLtgdWL7wf5g/EGO1z2THMGoSRTeJV5y3ShQzJZhuUpPzeC9zWbCKDOlN9SPj6R0J2jncch6zWVS3IID7ZMwFehq8YbKSQAQFOzVYaA0OWVesaKtIQjCOpoav55/wCDEMWicy5sqVMKQWx4FEDCADhUwoT3g1FBcpMLS7jKlEOEl8yQANC5LZQ5XNJErAfcQMMtNa5lUxQyJVo+Q7mEu7L4CZWNQ5ScidBk6tnYt6xDvDjZZyAKndy4A6tr3pEeRdnUUUj9KtlkcQXzKs0oqUQ7HCMirOrPQddoo+Sr9pmLmLzmKJJ229KRyv29Jkx8ZJUupfboNP8AeB1jmka0/WKKFRJudyGy5bE6lJC3CXcMa4aEgbdKnLPMGFXImoUlKgNHzoRRaaghsnGrgVAjWNJQEWhLhqKYM9KHNympB/SDUi0nFjSkHHQJoKpphFX9kJ/mZLV5QYtvJmkLZ4dTsr+1/ix+toyHBcwfelig9xSqNRlBbENkdmjIpRMWLBYQJM6ao+wgIRrVZ08qf1QnW2z6p9Ys6/ZARd0kVdasZzDviUnPQJCB5whTpZ+7QfX15RCLy2VksUAVqORrG0u0EZKI8z+UTJ8plMQx/XcGIVslYVrGyiPiYrsk7RIl26aMlk+hiSi+5wzI8xAho2CzuYzigqbDaeI5o+78f1jsOJpjZD1ML/inp6CNxPbRPpC9F6GXI/YZ/wDqGb+H0P6xGtF8zV0xU1AA/wB4gftR2T6CD3Bd0G3Wgyyr2ZaltSrMAAKA1MBxSV0Hu3iwDiJ0PxjoqUsioUBux+cWtcnCiZP/AJhKVJLnmTnVnQoDEntiHWtIMTLmlkfunDBmxYSCdBQdcwNXJh8i0UMQxrQwy3ZeFmWEmcVy5qG5ksUzGyce6vRxmOuTrauHWooDLZ6dPqsArRwlLJIKcB6Eg92NIzyFKtEa9r0lWtalArKsITio5D4i6XIBfV4BzLzVJdMkYaVUfaOlNhtBObwthOKVNI6EOe1M/SOdruieaLEonTmw/wDUyR6xNcaSrY7nJ/YXUrK1uoknMk9ATBy6lvyZkVB3f6+Ma2Xhqfjcyl4GVzJZYoK8ySRGWZ5SsSSAQNnflAqNnIgyp4BC1ljHZbmUsK0dPzFG2rDFw5Y0yrMqVNQQoHDMQRX94Sxp7YwnNJPsnaCfD0rHKQvCz0bzb5V+niRbMEtEyaRjVLwBZ9kkgJI0YUmPQdO0LLUR7DeyZpMiWlsCF4sR5k4OQBH3noc6BR1DQr8Qy/3SZiEgATc6ggh0hmrqYauHbRKmTJ5TLIVM5k4gBVCE40hQ6qJy1VCrfc4SkLBoEMQzslaZgbCdKBQc0r1gSX1IK0QeHeH1z5SlBvbOAvm3KpQqNQQ/fpBy5+ELQlQJQhsqqDPuWemrQW4eviUizyycLpSAcs00V/zPEW8+OsKSEMo7syfSBHlkngz400B+LrjUFplnAo0JKTkn3tHoHq8a2i+ZATiVMlKY0loViIHuoSBkMg9GaFi+OI5iyp1VU7noYApmCLdHyZkSc1DESfaCqYokqfXMkVrTYRzCmD8tND2NfLaOUs4v8eVY429dWBPV94uiLfkjzFuXMbSTWOUegxmKmWnwmpMyQkTBiDFK007Dq7ZdY1mSpklapK9KhQGaSwSr0Iq2bviePfs5UJgCS2Ehi6mL1YBhnXOmcOnEFy+JLBQn94gHCPeUk1KCdyASK0JOURhKmXkrQsm0gUKS4oTiXVqOClQBBzcZ9c4yOCZ5YMdBmJetfeqO2W1GjIuToLcbpwiQgEMlBDbewB2y+cJCrID9fKG3iia60KPvS00ow7bf4hf1YEGlX17RCCwUlsXbbZGmNk5Gmmb9W/KB9+WfBPmo+6r5sYdrosImzUYiyU4lrLAgBIYdPaIG8KvEEzxJy1sBiUSKaOSD6NnDrYklgGXbZ8eJP4X9CB+cQ1Bi0HuFJLzwmnOhYYnZJV80iBV4y8MxQ6/4hrzQlYIojdYjxOY7wTvKysAW1aC3kyWAXBrhC/VWK1y54BIBZaR7yTRQ76jqBApUuPAiM8mVpn05PQm0yRNkLTMSsYsOhBDYknNCmzPSsLVqkKS5qWoWbHLLgOQ3Mn6pCB9nPFsyxLMuZiNmVU6mWT7yfwnMjo41BuGfLlz5YnSlMsJdMwEcz5VFC75/7GSl1dFqtWA03koAeKnxZYYY05PoFBgQXORps8TJV2yZ7GWsA5ss0r909qaZGNDZi4d5c3LmbDM7A0r908pYtk0QFpAUpJH7PNcPiB8E9K1lnPpXPSKoUmWvhhKSysSE0dQBIqzEVq5oz0pCvOuQqVhcCp5i7DatSO8NQ4gnWYlE5DAsw9pB6pDdXd4lS71sk5WNChLUUkVYyz03Tr6xmkZWVfNsZSThJSoapJB7hQOdI8VbZxIMwy54GQnpSo+SyyweyoaeJ7imS2WUvLKXxJqK7nMN13gHZZ0kLwz0KCFJYLSSSk6Kw+8ndPplCtDBK7+KpaZXgqlrkEMlKkHxAmuyiFU/mJgvOmptCLT4M1EzxAhSEJosFISCCkjF7g9YR50lAqCCDQd9zHErwkgpBb179+sTcEN2Y6XHIVLnh0VMt2oOVUtKQVDMEr3D50hZ40tqVILKHOpgDhySovkd0j/eJNk4lnSiMYTNAoPFqoAu+GYOYepHSBV6SpU/mlL8NYxOiazELqyZjBIrQYkpHUwjg+yY3bFEHhS7zOnhLlmKiBRwFykHpkTWInEk9UqfMQEgJStQAIqli1S9YOfZ6tUu9JMqYlSCtC5daZpKkkaKBKQzZxJ+1O5sNqKgKLAVkdmzboPWHSV5J26wV2tb1jR46qkkUjngMWIuzZE0jLy6RzMdEyidI6psio1mpkWMiUuxkaRyXKIjWChx+zO+BKnGUv2VCgdq5ZvQxd6z4icOLMcyy2TP0Fc+4MfMFmmlC0qTmkuPKPoDg++U2qzy5gbGAcYoHoXDaqyI6iIzVP8AJWDtUc7bwxZ1rUpaVBRLnCTh7gNR826xkNCChhzAevqOmsZA7S9j0iteKLXJMqStIHsYeVvdcE9dYWZtqBwqzGRAYFmoKfWURpQnLkeGlOLAsqSpwAQToS0Q5c1UuYPFQSoB0pfM7kjMPWkVjJaJtMerFLEqzGVTxpwTic+yhyWOqXFGG52hMvOylL4ksAP1YiO0u3rEx1VmKLhWIMQXoRpowem0NX+kLvCWFSk8wdKiQyGAb2tQOkUSVWK3kS+DZWGetZyQg+qqD4YoEX1/FV9amHq+LsTYpHhIIK3KlrqxPnkkCgHnrFc2mdiUToTSIxdyY8l1iaEQ3IkidZSoCuEH+pGY9BAGzXNMXLE00QSQNSWYFh3I+OgMM1jIsLyVqxpUETEKAoUraoGbM9M3cQZZ0CONi2JTtSOfhwWmyQ6sJBRiIQrQjMdco5eCPr89oJiNIlmrPQOW2cZ9HIh/4P4hVYJgkTjis5Ygn3Dn/a9SPOFOVd6kkYgzjEB+Elkk9yC3bs5aXdniHEslSn7bDsGDekSm1RWCZfMiyyp8seyQzhQqzijEu4P10FXjdbDDNSVpbChaaqbMAffSPuqLhqE5wjcJXvMsDJU67PXqZQ3A1Rk40i1rvtqJ6K4VoIDZEEfmIfjmmsCzi0V5aZU2zpoRPs5yTUorok5oU2h9DCzOskueomyTAmZUmRMOFX9CvZXTShi075uNQKpkpRDgkpZKgrotOUwHf2h+LSs7/upGJJW1mWSQC5MlRegSrOURqFZdIoxUDbFxTaLGpUtyGIxIWKf2nLyaCirZY7YXU9mnFg4w+G+X1lA68vGsgRKtiE2hJDgKcqRnRM4VBbmZzQikC/8ATZU1vAnYVEVlzmSf6V+yoNu0KMG724XtElwB4kvPFLdTdWzBbuIBzCSznoOg6+cd7BxBarFy8wFQNm6UY07wcl8SWK1BrQnCsuy2CVOd1Ciq7t2gGF9MwpFC4JFCAR5iNLSmWXShyWLkg96MXSRXcQZt1wJmOqzT5axQBJOFXYH3qnOAM+zzrMvBMlEPR988lCj1+EZOzMkXPeKpSpalBJEtWKWog8qgcWmYOo1FOkN3EdoTbvDWAy8JBTo4YuC1XD0NcuhKhZbKqcyKkCgHx/MwYugKB8N2OIhJaqVJdaTQ6MR1ChDOGLFUsi5b7pIVk79Pi20Q5l1F8s/rOHuTMTaUBgEqDBSerda5N9UjUXYWIwhwNm29avC0NgS5N2tpBKzXS4VVPKl2JAJqAAnc6tBefYAmoyGvw89Y5SQUmgFC9WLNWjwGFIHTruG366/XrAq13aK9IckyX0frv2+q1iHbrF7zDt9ZRgNCFaLJhLkd2hi4FvxVkngKJ8NZrpXIH61jy1WNlFKqajV3GjaGBs6yNr19fpoLyqYtU7Resi3SikHxsH4QsUahHSMil7NfyUpAWjEoZlzXrnGRz9eT0V7R9km71EykOXzFehVGl6pBRKcA/vB8QYyMgr5jP4DfwrdUgywTJlEsalCenSH+SWSUigCaDT0jIyHjsTwU99piywqan84r0xkZD8WiXLsebQP/AAEk/wDp/Mh/WOF/n/w1jOvht5Mgt2cmnWMjIEf+hYIs55/X4O0FrOkGYgEOCUuDrWPYyHloERi4iSDaEuB/DH5xl1fw1/WqYyMjjXwR1fuZPtH/AGiC/wBms0jx0gkJExLB6BxVhpGRkNxfI09FmqPyPyhT4rlgrQCAQpJxBqKZ2xb+cZGR1M5kJNxLM1dpRMJWjEDhVzB3AdjTKkI9sp4gFA+Q7xkZA8jMO8Kc9nnhfME+yFVAoMgcoWLzQBiYAV084yMjIzOFzTlJmpwqIroSIuXh0Y5a0r5k7KqNNDGRkZmQs3ZKSifPwpCcJ5WADVGTZRvdf/mk/wDEjIyLP4kl8gbcqz+0T6nJP/uQ2q/iNpl8ExkZEyhBtg5T/OB5MukDJicvP8o9jISQ6C9mSKUGR+ZiHP8A1jIyD4FAF7pBSqgoafCBMsV/oHzEexkZgCNilgoBIBPUdTGRkZGAf//Z">
            <a:hlinkClick r:id="rId6"/>
          </p:cNvPr>
          <p:cNvSpPr>
            <a:spLocks noChangeAspect="1" noChangeArrowheads="1"/>
          </p:cNvSpPr>
          <p:nvPr/>
        </p:nvSpPr>
        <p:spPr bwMode="auto">
          <a:xfrm>
            <a:off x="38100" y="-2193925"/>
            <a:ext cx="6096000" cy="4572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4588" name="Picture 12" descr="http://www.comparetractor.com/images/crops/Sunflower-Seed-Photos.jpg"/>
          <p:cNvPicPr>
            <a:picLocks noChangeAspect="1" noChangeArrowheads="1"/>
          </p:cNvPicPr>
          <p:nvPr/>
        </p:nvPicPr>
        <p:blipFill>
          <a:blip r:embed="rId7" cstate="print"/>
          <a:srcRect/>
          <a:stretch>
            <a:fillRect/>
          </a:stretch>
        </p:blipFill>
        <p:spPr bwMode="auto">
          <a:xfrm>
            <a:off x="5410200" y="4191000"/>
            <a:ext cx="3438525" cy="2209800"/>
          </a:xfrm>
          <a:prstGeom prst="rect">
            <a:avLst/>
          </a:prstGeom>
          <a:noFill/>
        </p:spPr>
      </p:pic>
      <p:pic>
        <p:nvPicPr>
          <p:cNvPr id="24592" name="Picture 16" descr="File:Bees on sunflower.JPG">
            <a:hlinkClick r:id="rId8"/>
          </p:cNvPr>
          <p:cNvPicPr>
            <a:picLocks noChangeAspect="1" noChangeArrowheads="1"/>
          </p:cNvPicPr>
          <p:nvPr/>
        </p:nvPicPr>
        <p:blipFill>
          <a:blip r:embed="rId9" cstate="print"/>
          <a:srcRect/>
          <a:stretch>
            <a:fillRect/>
          </a:stretch>
        </p:blipFill>
        <p:spPr bwMode="auto">
          <a:xfrm>
            <a:off x="152400" y="1676400"/>
            <a:ext cx="4805362" cy="4572000"/>
          </a:xfrm>
          <a:prstGeom prst="rect">
            <a:avLst/>
          </a:prstGeom>
          <a:noFill/>
        </p:spPr>
      </p:pic>
      <p:sp>
        <p:nvSpPr>
          <p:cNvPr id="14" name="TextBox 13"/>
          <p:cNvSpPr txBox="1"/>
          <p:nvPr/>
        </p:nvSpPr>
        <p:spPr>
          <a:xfrm>
            <a:off x="7391400" y="2057400"/>
            <a:ext cx="1600200" cy="830997"/>
          </a:xfrm>
          <a:prstGeom prst="rect">
            <a:avLst/>
          </a:prstGeom>
          <a:noFill/>
        </p:spPr>
        <p:txBody>
          <a:bodyPr wrap="square" rtlCol="0">
            <a:spAutoFit/>
          </a:bodyPr>
          <a:lstStyle/>
          <a:p>
            <a:r>
              <a:rPr lang="en-US" sz="2400" b="1" dirty="0"/>
              <a:t>Sunflower </a:t>
            </a:r>
          </a:p>
          <a:p>
            <a:r>
              <a:rPr lang="en-US" sz="2400" b="1" dirty="0"/>
              <a:t>Pollen</a:t>
            </a:r>
          </a:p>
        </p:txBody>
      </p:sp>
      <p:pic>
        <p:nvPicPr>
          <p:cNvPr id="3" name="Audio 2">
            <a:hlinkClick r:id="" action="ppaction://media"/>
            <a:extLst>
              <a:ext uri="{FF2B5EF4-FFF2-40B4-BE49-F238E27FC236}">
                <a16:creationId xmlns:a16="http://schemas.microsoft.com/office/drawing/2014/main" xmlns="" id="{80F99B57-D872-4E42-96D3-F87A0610D9C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5969"/>
    </mc:Choice>
    <mc:Fallback xmlns="">
      <p:transition spd="slow" advTm="85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1E8D00-CAA4-4BFE-BBEB-6DC765C3CDA3}"/>
              </a:ext>
            </a:extLst>
          </p:cNvPr>
          <p:cNvSpPr>
            <a:spLocks noGrp="1"/>
          </p:cNvSpPr>
          <p:nvPr>
            <p:ph type="title"/>
          </p:nvPr>
        </p:nvSpPr>
        <p:spPr/>
        <p:txBody>
          <a:bodyPr/>
          <a:lstStyle/>
          <a:p>
            <a:r>
              <a:rPr lang="en-US" dirty="0"/>
              <a:t>Pollen</a:t>
            </a:r>
          </a:p>
        </p:txBody>
      </p:sp>
      <p:pic>
        <p:nvPicPr>
          <p:cNvPr id="4" name="Picture 3">
            <a:extLst>
              <a:ext uri="{FF2B5EF4-FFF2-40B4-BE49-F238E27FC236}">
                <a16:creationId xmlns:a16="http://schemas.microsoft.com/office/drawing/2014/main" xmlns="" id="{58C7EB7B-C040-4271-95D1-671BB24D795C}"/>
              </a:ext>
            </a:extLst>
          </p:cNvPr>
          <p:cNvPicPr>
            <a:picLocks noChangeAspect="1"/>
          </p:cNvPicPr>
          <p:nvPr/>
        </p:nvPicPr>
        <p:blipFill>
          <a:blip r:embed="rId4"/>
          <a:stretch>
            <a:fillRect/>
          </a:stretch>
        </p:blipFill>
        <p:spPr>
          <a:xfrm>
            <a:off x="3657600" y="1298448"/>
            <a:ext cx="5105400" cy="3883152"/>
          </a:xfrm>
          <a:prstGeom prst="rect">
            <a:avLst/>
          </a:prstGeom>
        </p:spPr>
      </p:pic>
      <p:sp>
        <p:nvSpPr>
          <p:cNvPr id="6" name="TextBox 5">
            <a:extLst>
              <a:ext uri="{FF2B5EF4-FFF2-40B4-BE49-F238E27FC236}">
                <a16:creationId xmlns:a16="http://schemas.microsoft.com/office/drawing/2014/main" xmlns="" id="{7B768A6A-9C28-4861-ADA9-A6094F4A46EB}"/>
              </a:ext>
            </a:extLst>
          </p:cNvPr>
          <p:cNvSpPr txBox="1"/>
          <p:nvPr/>
        </p:nvSpPr>
        <p:spPr>
          <a:xfrm>
            <a:off x="4648200" y="5181600"/>
            <a:ext cx="3352800" cy="646331"/>
          </a:xfrm>
          <a:prstGeom prst="rect">
            <a:avLst/>
          </a:prstGeom>
          <a:noFill/>
        </p:spPr>
        <p:txBody>
          <a:bodyPr wrap="square" rtlCol="0">
            <a:spAutoFit/>
          </a:bodyPr>
          <a:lstStyle/>
          <a:p>
            <a:pPr algn="ctr"/>
            <a:r>
              <a:rPr lang="en-US" dirty="0">
                <a:solidFill>
                  <a:srgbClr val="282828"/>
                </a:solidFill>
                <a:latin typeface="Georgia" panose="02040502050405020303" pitchFamily="18" charset="0"/>
              </a:rPr>
              <a:t>P</a:t>
            </a:r>
            <a:r>
              <a:rPr lang="en-US" b="0" i="0" dirty="0">
                <a:solidFill>
                  <a:srgbClr val="282828"/>
                </a:solidFill>
                <a:effectLst/>
                <a:latin typeface="Georgia" panose="02040502050405020303" pitchFamily="18" charset="0"/>
              </a:rPr>
              <a:t>ollen grains from different common plants.</a:t>
            </a:r>
            <a:endParaRPr lang="en-US" dirty="0"/>
          </a:p>
        </p:txBody>
      </p:sp>
      <p:sp>
        <p:nvSpPr>
          <p:cNvPr id="7" name="TextBox 6">
            <a:extLst>
              <a:ext uri="{FF2B5EF4-FFF2-40B4-BE49-F238E27FC236}">
                <a16:creationId xmlns:a16="http://schemas.microsoft.com/office/drawing/2014/main" xmlns="" id="{169D839B-BEB3-4C1B-A758-90E68F5D885E}"/>
              </a:ext>
            </a:extLst>
          </p:cNvPr>
          <p:cNvSpPr txBox="1"/>
          <p:nvPr/>
        </p:nvSpPr>
        <p:spPr>
          <a:xfrm>
            <a:off x="152400" y="1447800"/>
            <a:ext cx="3352800" cy="4093428"/>
          </a:xfrm>
          <a:prstGeom prst="rect">
            <a:avLst/>
          </a:prstGeom>
          <a:noFill/>
        </p:spPr>
        <p:txBody>
          <a:bodyPr wrap="square" rtlCol="0">
            <a:spAutoFit/>
          </a:bodyPr>
          <a:lstStyle/>
          <a:p>
            <a:r>
              <a:rPr lang="en-US" sz="2000" b="0" i="0" dirty="0">
                <a:solidFill>
                  <a:srgbClr val="282828"/>
                </a:solidFill>
                <a:effectLst/>
                <a:latin typeface="Georgia" panose="02040502050405020303" pitchFamily="18" charset="0"/>
              </a:rPr>
              <a:t>Since insect pollinators such as bees, can't see red, plants produce yellow (or sometimes blue) pollen to attract them. This is why most plants have yellow pollen, but there are some exceptions. For instance, birds and butterflies are attracted to red colors, so some plants produce red pollen to attract these organisms.</a:t>
            </a:r>
            <a:endParaRPr lang="en-US" sz="2000" dirty="0"/>
          </a:p>
        </p:txBody>
      </p:sp>
      <p:pic>
        <p:nvPicPr>
          <p:cNvPr id="3" name="Audio 2">
            <a:hlinkClick r:id="" action="ppaction://media"/>
            <a:extLst>
              <a:ext uri="{FF2B5EF4-FFF2-40B4-BE49-F238E27FC236}">
                <a16:creationId xmlns:a16="http://schemas.microsoft.com/office/drawing/2014/main" xmlns="" id="{AA7BCDAD-E881-4B9F-8807-04D4360FE0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88508881"/>
      </p:ext>
    </p:extLst>
  </p:cSld>
  <p:clrMapOvr>
    <a:masterClrMapping/>
  </p:clrMapOvr>
  <mc:AlternateContent xmlns:mc="http://schemas.openxmlformats.org/markup-compatibility/2006" xmlns:p14="http://schemas.microsoft.com/office/powerpoint/2010/main">
    <mc:Choice Requires="p14">
      <p:transition spd="slow" p14:dur="2000" advTm="103353"/>
    </mc:Choice>
    <mc:Fallback xmlns="">
      <p:transition spd="slow" advTm="103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Poppy</a:t>
            </a:r>
          </a:p>
        </p:txBody>
      </p:sp>
      <p:pic>
        <p:nvPicPr>
          <p:cNvPr id="2050" name="Picture 2" descr="C:\Users\Owner\Documents\Gudrun\Gudruns Pictures\Plant Pictures\Annuals\Papaver close-up.JPG"/>
          <p:cNvPicPr>
            <a:picLocks noGrp="1" noChangeAspect="1" noChangeArrowheads="1"/>
          </p:cNvPicPr>
          <p:nvPr>
            <p:ph idx="1"/>
          </p:nvPr>
        </p:nvPicPr>
        <p:blipFill>
          <a:blip r:embed="rId4" cstate="print"/>
          <a:srcRect l="17537" r="4103"/>
          <a:stretch>
            <a:fillRect/>
          </a:stretch>
        </p:blipFill>
        <p:spPr bwMode="auto">
          <a:xfrm>
            <a:off x="152400" y="1371600"/>
            <a:ext cx="4648200" cy="4114800"/>
          </a:xfrm>
          <a:prstGeom prst="rect">
            <a:avLst/>
          </a:prstGeom>
          <a:noFill/>
        </p:spPr>
      </p:pic>
      <p:pic>
        <p:nvPicPr>
          <p:cNvPr id="2051" name="Picture 3" descr="C:\Users\Owner\Documents\Gudrun\Gudruns Pictures\Plant Pictures\Insects\DSC_6037.JPG"/>
          <p:cNvPicPr>
            <a:picLocks noChangeAspect="1" noChangeArrowheads="1"/>
          </p:cNvPicPr>
          <p:nvPr/>
        </p:nvPicPr>
        <p:blipFill>
          <a:blip r:embed="rId5" cstate="print"/>
          <a:srcRect l="5108" r="15931" b="16250"/>
          <a:stretch>
            <a:fillRect/>
          </a:stretch>
        </p:blipFill>
        <p:spPr bwMode="auto">
          <a:xfrm>
            <a:off x="4800600" y="228600"/>
            <a:ext cx="4191000" cy="3048000"/>
          </a:xfrm>
          <a:prstGeom prst="rect">
            <a:avLst/>
          </a:prstGeom>
          <a:noFill/>
        </p:spPr>
      </p:pic>
      <p:pic>
        <p:nvPicPr>
          <p:cNvPr id="1028" name="Picture 4" descr="Home-brewed morphine from sugar should ring alarm bells for drug ...">
            <a:extLst>
              <a:ext uri="{FF2B5EF4-FFF2-40B4-BE49-F238E27FC236}">
                <a16:creationId xmlns:a16="http://schemas.microsoft.com/office/drawing/2014/main" xmlns="" id="{D8C4A685-340F-417D-975E-F71FDA1E14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96100" y="4114800"/>
            <a:ext cx="2133600" cy="16097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oppy Seed Pods - License, download or print for £10.00 | Photos ...">
            <a:extLst>
              <a:ext uri="{FF2B5EF4-FFF2-40B4-BE49-F238E27FC236}">
                <a16:creationId xmlns:a16="http://schemas.microsoft.com/office/drawing/2014/main" xmlns="" id="{995BAA89-3649-4118-852F-5008E2BAD0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72237" y="3810000"/>
            <a:ext cx="1847850" cy="24669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D435E383-15A2-4862-ABB2-5E4A5013412B}"/>
              </a:ext>
            </a:extLst>
          </p:cNvPr>
          <p:cNvSpPr txBox="1"/>
          <p:nvPr/>
        </p:nvSpPr>
        <p:spPr>
          <a:xfrm>
            <a:off x="609600" y="5562600"/>
            <a:ext cx="3581400" cy="646331"/>
          </a:xfrm>
          <a:prstGeom prst="rect">
            <a:avLst/>
          </a:prstGeom>
          <a:noFill/>
        </p:spPr>
        <p:txBody>
          <a:bodyPr wrap="square" rtlCol="0">
            <a:spAutoFit/>
          </a:bodyPr>
          <a:lstStyle/>
          <a:p>
            <a:r>
              <a:rPr lang="en-US" dirty="0"/>
              <a:t>Poppy Flower                                    Point out the anthers and stigma</a:t>
            </a:r>
          </a:p>
        </p:txBody>
      </p:sp>
      <p:sp>
        <p:nvSpPr>
          <p:cNvPr id="4" name="TextBox 3">
            <a:extLst>
              <a:ext uri="{FF2B5EF4-FFF2-40B4-BE49-F238E27FC236}">
                <a16:creationId xmlns:a16="http://schemas.microsoft.com/office/drawing/2014/main" xmlns="" id="{6713C467-ABB4-46D1-B259-1B8D6C52E2C6}"/>
              </a:ext>
            </a:extLst>
          </p:cNvPr>
          <p:cNvSpPr txBox="1"/>
          <p:nvPr/>
        </p:nvSpPr>
        <p:spPr>
          <a:xfrm>
            <a:off x="5228948" y="3302492"/>
            <a:ext cx="3457852" cy="369332"/>
          </a:xfrm>
          <a:prstGeom prst="rect">
            <a:avLst/>
          </a:prstGeom>
          <a:noFill/>
        </p:spPr>
        <p:txBody>
          <a:bodyPr wrap="square" rtlCol="0">
            <a:spAutoFit/>
          </a:bodyPr>
          <a:lstStyle/>
          <a:p>
            <a:r>
              <a:rPr lang="en-US" dirty="0"/>
              <a:t>Bees pollinating poppy</a:t>
            </a:r>
          </a:p>
        </p:txBody>
      </p:sp>
      <p:sp>
        <p:nvSpPr>
          <p:cNvPr id="5" name="TextBox 4">
            <a:extLst>
              <a:ext uri="{FF2B5EF4-FFF2-40B4-BE49-F238E27FC236}">
                <a16:creationId xmlns:a16="http://schemas.microsoft.com/office/drawing/2014/main" xmlns="" id="{06443EC2-78FC-4577-A855-C596140680E4}"/>
              </a:ext>
            </a:extLst>
          </p:cNvPr>
          <p:cNvSpPr txBox="1"/>
          <p:nvPr/>
        </p:nvSpPr>
        <p:spPr>
          <a:xfrm>
            <a:off x="4800600" y="6276975"/>
            <a:ext cx="2133600" cy="369332"/>
          </a:xfrm>
          <a:prstGeom prst="rect">
            <a:avLst/>
          </a:prstGeom>
          <a:noFill/>
        </p:spPr>
        <p:txBody>
          <a:bodyPr wrap="square" rtlCol="0">
            <a:spAutoFit/>
          </a:bodyPr>
          <a:lstStyle/>
          <a:p>
            <a:r>
              <a:rPr lang="en-US" dirty="0"/>
              <a:t>Poppy seed pod</a:t>
            </a:r>
          </a:p>
        </p:txBody>
      </p:sp>
      <p:sp>
        <p:nvSpPr>
          <p:cNvPr id="6" name="TextBox 5">
            <a:extLst>
              <a:ext uri="{FF2B5EF4-FFF2-40B4-BE49-F238E27FC236}">
                <a16:creationId xmlns:a16="http://schemas.microsoft.com/office/drawing/2014/main" xmlns="" id="{068A8C39-0EC5-4755-B399-EAE7D3232F11}"/>
              </a:ext>
            </a:extLst>
          </p:cNvPr>
          <p:cNvSpPr txBox="1"/>
          <p:nvPr/>
        </p:nvSpPr>
        <p:spPr>
          <a:xfrm>
            <a:off x="7239000" y="5724525"/>
            <a:ext cx="1619064" cy="646331"/>
          </a:xfrm>
          <a:prstGeom prst="rect">
            <a:avLst/>
          </a:prstGeom>
          <a:noFill/>
        </p:spPr>
        <p:txBody>
          <a:bodyPr wrap="square" rtlCol="0">
            <a:spAutoFit/>
          </a:bodyPr>
          <a:lstStyle/>
          <a:p>
            <a:r>
              <a:rPr lang="en-US" dirty="0"/>
              <a:t>Seed inside poppy pod</a:t>
            </a:r>
          </a:p>
        </p:txBody>
      </p:sp>
      <p:pic>
        <p:nvPicPr>
          <p:cNvPr id="7" name="Audio 6">
            <a:hlinkClick r:id="" action="ppaction://media"/>
            <a:extLst>
              <a:ext uri="{FF2B5EF4-FFF2-40B4-BE49-F238E27FC236}">
                <a16:creationId xmlns:a16="http://schemas.microsoft.com/office/drawing/2014/main" xmlns="" id="{5DFD74BF-C467-4124-A0BC-89F397BE73C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9006"/>
    </mc:Choice>
    <mc:Fallback xmlns="">
      <p:transition spd="slow" advTm="69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Radish</a:t>
            </a:r>
          </a:p>
        </p:txBody>
      </p:sp>
      <p:pic>
        <p:nvPicPr>
          <p:cNvPr id="2050" name="Picture 2" descr="Radishes: Planting, Growing, and Harvesting Radishes | The Old ...">
            <a:extLst>
              <a:ext uri="{FF2B5EF4-FFF2-40B4-BE49-F238E27FC236}">
                <a16:creationId xmlns:a16="http://schemas.microsoft.com/office/drawing/2014/main" xmlns="" id="{0F9C364E-2283-4765-B640-10578EAED98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779456" y="1339696"/>
            <a:ext cx="30480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oil building with daikon radish (plants forum at permies)">
            <a:extLst>
              <a:ext uri="{FF2B5EF4-FFF2-40B4-BE49-F238E27FC236}">
                <a16:creationId xmlns:a16="http://schemas.microsoft.com/office/drawing/2014/main" xmlns="" id="{462899E7-BA51-4BE4-B089-6FDA9A00976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714" r="7715"/>
          <a:stretch/>
        </p:blipFill>
        <p:spPr bwMode="auto">
          <a:xfrm>
            <a:off x="289171" y="1295400"/>
            <a:ext cx="25146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mazon.com : Rat's Tail Radish Seeds - 20+ Rare Non-GMO Organic ...">
            <a:extLst>
              <a:ext uri="{FF2B5EF4-FFF2-40B4-BE49-F238E27FC236}">
                <a16:creationId xmlns:a16="http://schemas.microsoft.com/office/drawing/2014/main" xmlns="" id="{C210216F-E4D9-40C2-82AA-2CD97036AC8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 y="4038600"/>
            <a:ext cx="23622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e inspiring tale of the radish - Sisters of Providence of St ...">
            <a:extLst>
              <a:ext uri="{FF2B5EF4-FFF2-40B4-BE49-F238E27FC236}">
                <a16:creationId xmlns:a16="http://schemas.microsoft.com/office/drawing/2014/main" xmlns="" id="{BB6A4F85-5137-448C-A1D0-C6215DCCFCE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2699" t="26986" r="36878" b="16173"/>
          <a:stretch/>
        </p:blipFill>
        <p:spPr bwMode="auto">
          <a:xfrm>
            <a:off x="3352800" y="4000500"/>
            <a:ext cx="1905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obyn Shephard on PolliNation with Andony Melathopoulos">
            <a:extLst>
              <a:ext uri="{FF2B5EF4-FFF2-40B4-BE49-F238E27FC236}">
                <a16:creationId xmlns:a16="http://schemas.microsoft.com/office/drawing/2014/main" xmlns="" id="{24BFF173-5DD7-459A-B06A-F9649C43502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6667" b="28666"/>
          <a:stretch/>
        </p:blipFill>
        <p:spPr bwMode="auto">
          <a:xfrm>
            <a:off x="2993254" y="1501621"/>
            <a:ext cx="2381250" cy="20383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4510EDE5-7B5D-43FF-AEA9-7522032E9BD3}"/>
              </a:ext>
            </a:extLst>
          </p:cNvPr>
          <p:cNvSpPr txBox="1"/>
          <p:nvPr/>
        </p:nvSpPr>
        <p:spPr>
          <a:xfrm>
            <a:off x="228600" y="3539971"/>
            <a:ext cx="5257800" cy="369332"/>
          </a:xfrm>
          <a:prstGeom prst="rect">
            <a:avLst/>
          </a:prstGeom>
          <a:noFill/>
        </p:spPr>
        <p:txBody>
          <a:bodyPr wrap="square" rtlCol="0">
            <a:spAutoFit/>
          </a:bodyPr>
          <a:lstStyle/>
          <a:p>
            <a:r>
              <a:rPr lang="en-US" dirty="0"/>
              <a:t>Radish flowers                   </a:t>
            </a:r>
            <a:r>
              <a:rPr lang="en-US" dirty="0" err="1"/>
              <a:t>Flowers</a:t>
            </a:r>
            <a:r>
              <a:rPr lang="en-US" dirty="0"/>
              <a:t> being pollinated</a:t>
            </a:r>
          </a:p>
        </p:txBody>
      </p:sp>
      <p:sp>
        <p:nvSpPr>
          <p:cNvPr id="6" name="TextBox 5">
            <a:extLst>
              <a:ext uri="{FF2B5EF4-FFF2-40B4-BE49-F238E27FC236}">
                <a16:creationId xmlns:a16="http://schemas.microsoft.com/office/drawing/2014/main" xmlns="" id="{931AD922-DB37-4D32-AA4F-CA99893477A0}"/>
              </a:ext>
            </a:extLst>
          </p:cNvPr>
          <p:cNvSpPr txBox="1"/>
          <p:nvPr/>
        </p:nvSpPr>
        <p:spPr>
          <a:xfrm>
            <a:off x="457200" y="6248400"/>
            <a:ext cx="4917304" cy="369332"/>
          </a:xfrm>
          <a:prstGeom prst="rect">
            <a:avLst/>
          </a:prstGeom>
          <a:noFill/>
        </p:spPr>
        <p:txBody>
          <a:bodyPr wrap="square" rtlCol="0">
            <a:spAutoFit/>
          </a:bodyPr>
          <a:lstStyle/>
          <a:p>
            <a:r>
              <a:rPr lang="en-US" dirty="0"/>
              <a:t>Green radish seed pods           Seeds inside pod</a:t>
            </a:r>
          </a:p>
        </p:txBody>
      </p:sp>
      <p:sp>
        <p:nvSpPr>
          <p:cNvPr id="7" name="TextBox 6">
            <a:extLst>
              <a:ext uri="{FF2B5EF4-FFF2-40B4-BE49-F238E27FC236}">
                <a16:creationId xmlns:a16="http://schemas.microsoft.com/office/drawing/2014/main" xmlns="" id="{B1C8D921-F745-4D7B-B700-08A79C728908}"/>
              </a:ext>
            </a:extLst>
          </p:cNvPr>
          <p:cNvSpPr txBox="1"/>
          <p:nvPr/>
        </p:nvSpPr>
        <p:spPr>
          <a:xfrm>
            <a:off x="6134100" y="3909302"/>
            <a:ext cx="2171700" cy="1569660"/>
          </a:xfrm>
          <a:prstGeom prst="rect">
            <a:avLst/>
          </a:prstGeom>
          <a:noFill/>
        </p:spPr>
        <p:txBody>
          <a:bodyPr wrap="square" rtlCol="0">
            <a:spAutoFit/>
          </a:bodyPr>
          <a:lstStyle/>
          <a:p>
            <a:r>
              <a:rPr lang="en-US" sz="2400" dirty="0"/>
              <a:t>If we harvest radishes, will the plant make seeds?</a:t>
            </a:r>
          </a:p>
        </p:txBody>
      </p:sp>
      <p:pic>
        <p:nvPicPr>
          <p:cNvPr id="3" name="Audio 2">
            <a:hlinkClick r:id="" action="ppaction://media"/>
            <a:extLst>
              <a:ext uri="{FF2B5EF4-FFF2-40B4-BE49-F238E27FC236}">
                <a16:creationId xmlns:a16="http://schemas.microsoft.com/office/drawing/2014/main" xmlns="" id="{D8748F7B-46C4-41DB-9AF8-06E3CE38070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5738"/>
    </mc:Choice>
    <mc:Fallback xmlns="">
      <p:transition spd="slow" advTm="75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Meyer lemon</a:t>
            </a:r>
          </a:p>
        </p:txBody>
      </p:sp>
      <p:pic>
        <p:nvPicPr>
          <p:cNvPr id="3082" name="Picture 10" descr="Meyer lemon flowers in my garden | Citrus × meyeri (Meyer le… | Flickr">
            <a:extLst>
              <a:ext uri="{FF2B5EF4-FFF2-40B4-BE49-F238E27FC236}">
                <a16:creationId xmlns:a16="http://schemas.microsoft.com/office/drawing/2014/main" xmlns="" id="{AEBDA6BC-6BE2-45D4-96FD-04BCDC497148}"/>
              </a:ext>
            </a:extLst>
          </p:cNvPr>
          <p:cNvPicPr>
            <a:picLocks noGrp="1" noChangeAspect="1" noChangeArrowheads="1"/>
          </p:cNvPicPr>
          <p:nvPr>
            <p:ph idx="4294967295"/>
          </p:nvPr>
        </p:nvPicPr>
        <p:blipFill>
          <a:blip r:embed="rId4" cstate="print">
            <a:extLst>
              <a:ext uri="{28A0092B-C50C-407E-A947-70E740481C1C}">
                <a14:useLocalDpi xmlns:a14="http://schemas.microsoft.com/office/drawing/2010/main" val="0"/>
              </a:ext>
            </a:extLst>
          </a:blip>
          <a:srcRect/>
          <a:stretch>
            <a:fillRect/>
          </a:stretch>
        </p:blipFill>
        <p:spPr bwMode="auto">
          <a:xfrm>
            <a:off x="211954" y="1610433"/>
            <a:ext cx="3115000" cy="242816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tanford research links malnutrition and pollination">
            <a:extLst>
              <a:ext uri="{FF2B5EF4-FFF2-40B4-BE49-F238E27FC236}">
                <a16:creationId xmlns:a16="http://schemas.microsoft.com/office/drawing/2014/main" xmlns="" id="{65F2279C-49C0-4F56-A12E-587BF502C8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1664" y="1301043"/>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omato Thymes in the Kitchen and Garden: Meyer Lemon and Mint">
            <a:extLst>
              <a:ext uri="{FF2B5EF4-FFF2-40B4-BE49-F238E27FC236}">
                <a16:creationId xmlns:a16="http://schemas.microsoft.com/office/drawing/2014/main" xmlns="" id="{7255EBCE-CD20-4EB4-846F-1B32547F442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019800" y="1066801"/>
            <a:ext cx="2971800" cy="208209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eyer Lemon Bush | Citrus trees, Lemon tree plants, Meyer lemon tree">
            <a:extLst>
              <a:ext uri="{FF2B5EF4-FFF2-40B4-BE49-F238E27FC236}">
                <a16:creationId xmlns:a16="http://schemas.microsoft.com/office/drawing/2014/main" xmlns="" id="{C60F1184-EF1F-4076-86D8-FB6A22E2F5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87598" y="3650897"/>
            <a:ext cx="2805111" cy="269169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lantes, graines, bulbes 30 Seeds/graines Citrus junos yuzu ...">
            <a:extLst>
              <a:ext uri="{FF2B5EF4-FFF2-40B4-BE49-F238E27FC236}">
                <a16:creationId xmlns:a16="http://schemas.microsoft.com/office/drawing/2014/main" xmlns="" id="{B9F20BF7-0018-4277-BE73-284EF6BEC58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3514" t="28444" b="5141"/>
          <a:stretch/>
        </p:blipFill>
        <p:spPr bwMode="auto">
          <a:xfrm rot="5400000">
            <a:off x="7063573" y="4259617"/>
            <a:ext cx="1457325" cy="20820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8FD23BE3-76E5-4009-83C3-CA98A4F5FB86}"/>
              </a:ext>
            </a:extLst>
          </p:cNvPr>
          <p:cNvSpPr txBox="1"/>
          <p:nvPr/>
        </p:nvSpPr>
        <p:spPr>
          <a:xfrm>
            <a:off x="304800" y="4343400"/>
            <a:ext cx="2243554" cy="1323439"/>
          </a:xfrm>
          <a:prstGeom prst="rect">
            <a:avLst/>
          </a:prstGeom>
          <a:noFill/>
        </p:spPr>
        <p:txBody>
          <a:bodyPr wrap="square" rtlCol="0">
            <a:spAutoFit/>
          </a:bodyPr>
          <a:lstStyle/>
          <a:p>
            <a:r>
              <a:rPr lang="en-US" sz="2000" dirty="0"/>
              <a:t>Lemon Flower –</a:t>
            </a:r>
          </a:p>
          <a:p>
            <a:r>
              <a:rPr lang="en-US" sz="2000" dirty="0"/>
              <a:t>Can you find the anthers and the stigma?</a:t>
            </a:r>
          </a:p>
        </p:txBody>
      </p:sp>
      <p:sp>
        <p:nvSpPr>
          <p:cNvPr id="10" name="TextBox 9">
            <a:extLst>
              <a:ext uri="{FF2B5EF4-FFF2-40B4-BE49-F238E27FC236}">
                <a16:creationId xmlns:a16="http://schemas.microsoft.com/office/drawing/2014/main" xmlns="" id="{FEB162F5-A022-4A8A-AF3F-3D4266B56E0A}"/>
              </a:ext>
            </a:extLst>
          </p:cNvPr>
          <p:cNvSpPr txBox="1"/>
          <p:nvPr/>
        </p:nvSpPr>
        <p:spPr>
          <a:xfrm>
            <a:off x="3411664" y="3148893"/>
            <a:ext cx="5576887" cy="1015663"/>
          </a:xfrm>
          <a:prstGeom prst="rect">
            <a:avLst/>
          </a:prstGeom>
          <a:noFill/>
        </p:spPr>
        <p:txBody>
          <a:bodyPr wrap="square" rtlCol="0">
            <a:spAutoFit/>
          </a:bodyPr>
          <a:lstStyle/>
          <a:p>
            <a:r>
              <a:rPr lang="en-US" sz="2000" dirty="0"/>
              <a:t>Bee pollinating flower       Pollinated flowers with                           			     petals dropping off                              			     showing young fruit</a:t>
            </a:r>
          </a:p>
        </p:txBody>
      </p:sp>
      <p:sp>
        <p:nvSpPr>
          <p:cNvPr id="11" name="TextBox 10">
            <a:extLst>
              <a:ext uri="{FF2B5EF4-FFF2-40B4-BE49-F238E27FC236}">
                <a16:creationId xmlns:a16="http://schemas.microsoft.com/office/drawing/2014/main" xmlns="" id="{144AF25E-F666-40A0-A9E2-C6721CA1EAB3}"/>
              </a:ext>
            </a:extLst>
          </p:cNvPr>
          <p:cNvSpPr txBox="1"/>
          <p:nvPr/>
        </p:nvSpPr>
        <p:spPr>
          <a:xfrm>
            <a:off x="3505200" y="6324600"/>
            <a:ext cx="5410200" cy="400110"/>
          </a:xfrm>
          <a:prstGeom prst="rect">
            <a:avLst/>
          </a:prstGeom>
          <a:noFill/>
        </p:spPr>
        <p:txBody>
          <a:bodyPr wrap="square" rtlCol="0">
            <a:spAutoFit/>
          </a:bodyPr>
          <a:lstStyle/>
          <a:p>
            <a:r>
              <a:rPr lang="en-US" sz="2000" dirty="0"/>
              <a:t>Mature lemon fruit                  Seeds in the fruit</a:t>
            </a:r>
          </a:p>
        </p:txBody>
      </p:sp>
      <p:pic>
        <p:nvPicPr>
          <p:cNvPr id="5" name="Audio 4">
            <a:hlinkClick r:id="" action="ppaction://media"/>
            <a:extLst>
              <a:ext uri="{FF2B5EF4-FFF2-40B4-BE49-F238E27FC236}">
                <a16:creationId xmlns:a16="http://schemas.microsoft.com/office/drawing/2014/main" xmlns="" id="{EB1679F9-C513-49DA-B8CC-E13505A2D4B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7886"/>
    </mc:Choice>
    <mc:Fallback xmlns="">
      <p:transition spd="slow" advTm="127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9A12D3A-6E81-419C-BFFC-EACADD92C0B7}"/>
              </a:ext>
            </a:extLst>
          </p:cNvPr>
          <p:cNvSpPr txBox="1"/>
          <p:nvPr/>
        </p:nvSpPr>
        <p:spPr>
          <a:xfrm>
            <a:off x="457200" y="381000"/>
            <a:ext cx="7848600" cy="646331"/>
          </a:xfrm>
          <a:prstGeom prst="rect">
            <a:avLst/>
          </a:prstGeom>
          <a:noFill/>
        </p:spPr>
        <p:txBody>
          <a:bodyPr wrap="square" rtlCol="0">
            <a:spAutoFit/>
          </a:bodyPr>
          <a:lstStyle/>
          <a:p>
            <a:r>
              <a:rPr lang="en-US" sz="3600" b="1" dirty="0">
                <a:latin typeface="+mj-lt"/>
              </a:rPr>
              <a:t>CAN YOU ANSWER THESE QUESTIONS?</a:t>
            </a:r>
          </a:p>
        </p:txBody>
      </p:sp>
      <p:sp>
        <p:nvSpPr>
          <p:cNvPr id="5" name="TextBox 4">
            <a:extLst>
              <a:ext uri="{FF2B5EF4-FFF2-40B4-BE49-F238E27FC236}">
                <a16:creationId xmlns:a16="http://schemas.microsoft.com/office/drawing/2014/main" xmlns="" id="{F7DCADC6-4909-468A-B26A-EA985944E5A7}"/>
              </a:ext>
            </a:extLst>
          </p:cNvPr>
          <p:cNvSpPr txBox="1"/>
          <p:nvPr/>
        </p:nvSpPr>
        <p:spPr>
          <a:xfrm>
            <a:off x="457200" y="1371600"/>
            <a:ext cx="8153400" cy="4093428"/>
          </a:xfrm>
          <a:prstGeom prst="rect">
            <a:avLst/>
          </a:prstGeom>
          <a:noFill/>
        </p:spPr>
        <p:txBody>
          <a:bodyPr wrap="square" rtlCol="0">
            <a:spAutoFit/>
          </a:bodyPr>
          <a:lstStyle/>
          <a:p>
            <a:r>
              <a:rPr lang="en-US" sz="2000" b="1" dirty="0"/>
              <a:t>Pollination is the transfer of ____________from __________to___________</a:t>
            </a:r>
          </a:p>
          <a:p>
            <a:endParaRPr lang="en-US" sz="2000" b="1" dirty="0"/>
          </a:p>
          <a:p>
            <a:r>
              <a:rPr lang="en-US" sz="2000" b="1" dirty="0"/>
              <a:t>Pollination results in ___________________________ </a:t>
            </a:r>
          </a:p>
          <a:p>
            <a:endParaRPr lang="en-US" sz="2000" b="1" dirty="0"/>
          </a:p>
          <a:p>
            <a:r>
              <a:rPr lang="en-US" sz="2000" b="1" dirty="0"/>
              <a:t>Fertilization results in___________________ being formed.</a:t>
            </a:r>
          </a:p>
          <a:p>
            <a:endParaRPr lang="en-US" sz="2000" b="1" dirty="0"/>
          </a:p>
          <a:p>
            <a:r>
              <a:rPr lang="en-US" sz="2000" b="1" dirty="0"/>
              <a:t>What are the five agents of pollination?</a:t>
            </a:r>
          </a:p>
          <a:p>
            <a:endParaRPr lang="en-US" sz="2000" b="1" dirty="0"/>
          </a:p>
          <a:p>
            <a:r>
              <a:rPr lang="en-US" sz="2000" b="1" dirty="0"/>
              <a:t>What three things do native pollinators need?</a:t>
            </a:r>
          </a:p>
          <a:p>
            <a:endParaRPr lang="en-US" sz="2000" b="1" dirty="0"/>
          </a:p>
          <a:p>
            <a:r>
              <a:rPr lang="en-US" sz="2000" b="1" dirty="0"/>
              <a:t>Are European honeybees the best pollinators?</a:t>
            </a:r>
          </a:p>
          <a:p>
            <a:endParaRPr lang="en-US" sz="2000" b="1" dirty="0"/>
          </a:p>
          <a:p>
            <a:r>
              <a:rPr lang="en-US" sz="2000" b="1" dirty="0"/>
              <a:t>Can you think of ways that seeds might travel?</a:t>
            </a:r>
          </a:p>
        </p:txBody>
      </p:sp>
      <p:pic>
        <p:nvPicPr>
          <p:cNvPr id="6" name="Picture 5">
            <a:extLst>
              <a:ext uri="{FF2B5EF4-FFF2-40B4-BE49-F238E27FC236}">
                <a16:creationId xmlns:a16="http://schemas.microsoft.com/office/drawing/2014/main" xmlns="" id="{FA99B0E5-90DE-4ED3-A6AD-9BD2EE2C8A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a:extLst>
              <a:ext uri="{FF2B5EF4-FFF2-40B4-BE49-F238E27FC236}">
                <a16:creationId xmlns:a16="http://schemas.microsoft.com/office/drawing/2014/main" xmlns="" id="{5843E9DB-1D75-40BC-80D8-229C0012F7F4}"/>
              </a:ext>
            </a:extLst>
          </p:cNvPr>
          <p:cNvSpPr txBox="1"/>
          <p:nvPr/>
        </p:nvSpPr>
        <p:spPr>
          <a:xfrm>
            <a:off x="533400" y="1103531"/>
            <a:ext cx="8305800" cy="5262979"/>
          </a:xfrm>
          <a:prstGeom prst="rect">
            <a:avLst/>
          </a:prstGeom>
          <a:noFill/>
        </p:spPr>
        <p:txBody>
          <a:bodyPr wrap="square">
            <a:spAutoFit/>
          </a:bodyPr>
          <a:lstStyle/>
          <a:p>
            <a:r>
              <a:rPr lang="en-US" sz="2400" b="1" dirty="0">
                <a:solidFill>
                  <a:srgbClr val="FFFF00"/>
                </a:solidFill>
              </a:rPr>
              <a:t>Pollination is the transfer of ____________from __________to___________</a:t>
            </a:r>
          </a:p>
          <a:p>
            <a:endParaRPr lang="en-US" sz="2400" b="1" dirty="0">
              <a:solidFill>
                <a:srgbClr val="FFFF00"/>
              </a:solidFill>
            </a:endParaRPr>
          </a:p>
          <a:p>
            <a:r>
              <a:rPr lang="en-US" sz="2400" b="1" dirty="0">
                <a:solidFill>
                  <a:srgbClr val="FFFF00"/>
                </a:solidFill>
              </a:rPr>
              <a:t>Pollination results in ___________________________ </a:t>
            </a:r>
          </a:p>
          <a:p>
            <a:endParaRPr lang="en-US" sz="2400" b="1" dirty="0">
              <a:solidFill>
                <a:srgbClr val="FFFF00"/>
              </a:solidFill>
            </a:endParaRPr>
          </a:p>
          <a:p>
            <a:r>
              <a:rPr lang="en-US" sz="2400" b="1" dirty="0">
                <a:solidFill>
                  <a:srgbClr val="FFFF00"/>
                </a:solidFill>
              </a:rPr>
              <a:t>Fertilization results in___________________ being formed.</a:t>
            </a:r>
          </a:p>
          <a:p>
            <a:endParaRPr lang="en-US" sz="2400" b="1" dirty="0">
              <a:solidFill>
                <a:srgbClr val="FFFF00"/>
              </a:solidFill>
            </a:endParaRPr>
          </a:p>
          <a:p>
            <a:r>
              <a:rPr lang="en-US" sz="2400" b="1" dirty="0">
                <a:solidFill>
                  <a:srgbClr val="FFFF00"/>
                </a:solidFill>
              </a:rPr>
              <a:t>What are the five agents of pollination?</a:t>
            </a:r>
          </a:p>
          <a:p>
            <a:endParaRPr lang="en-US" sz="2400" b="1" dirty="0">
              <a:solidFill>
                <a:srgbClr val="FFFF00"/>
              </a:solidFill>
            </a:endParaRPr>
          </a:p>
          <a:p>
            <a:r>
              <a:rPr lang="en-US" sz="2400" b="1" dirty="0">
                <a:solidFill>
                  <a:srgbClr val="FFFF00"/>
                </a:solidFill>
              </a:rPr>
              <a:t>What three things do native pollinators need?</a:t>
            </a:r>
          </a:p>
          <a:p>
            <a:endParaRPr lang="en-US" sz="2400" b="1" dirty="0">
              <a:solidFill>
                <a:srgbClr val="FFFF00"/>
              </a:solidFill>
            </a:endParaRPr>
          </a:p>
          <a:p>
            <a:r>
              <a:rPr lang="en-US" sz="2400" b="1" dirty="0">
                <a:solidFill>
                  <a:srgbClr val="FFFF00"/>
                </a:solidFill>
              </a:rPr>
              <a:t>Are European honeybees the best pollinators?</a:t>
            </a:r>
          </a:p>
          <a:p>
            <a:endParaRPr lang="en-US" sz="2400" b="1" dirty="0">
              <a:solidFill>
                <a:srgbClr val="FFFF00"/>
              </a:solidFill>
            </a:endParaRPr>
          </a:p>
          <a:p>
            <a:r>
              <a:rPr lang="en-US" sz="2400" b="1" dirty="0">
                <a:solidFill>
                  <a:srgbClr val="FFFF00"/>
                </a:solidFill>
              </a:rPr>
              <a:t>Can you think of ways that seeds might travel?</a:t>
            </a:r>
          </a:p>
        </p:txBody>
      </p:sp>
      <p:sp>
        <p:nvSpPr>
          <p:cNvPr id="9" name="TextBox 8">
            <a:extLst>
              <a:ext uri="{FF2B5EF4-FFF2-40B4-BE49-F238E27FC236}">
                <a16:creationId xmlns:a16="http://schemas.microsoft.com/office/drawing/2014/main" xmlns="" id="{FE2B081E-8BE6-4CC4-89C1-4354A1379292}"/>
              </a:ext>
            </a:extLst>
          </p:cNvPr>
          <p:cNvSpPr txBox="1"/>
          <p:nvPr/>
        </p:nvSpPr>
        <p:spPr>
          <a:xfrm>
            <a:off x="609600" y="304800"/>
            <a:ext cx="8001000" cy="646331"/>
          </a:xfrm>
          <a:prstGeom prst="rect">
            <a:avLst/>
          </a:prstGeom>
          <a:noFill/>
        </p:spPr>
        <p:txBody>
          <a:bodyPr wrap="square" rtlCol="0">
            <a:spAutoFit/>
          </a:bodyPr>
          <a:lstStyle/>
          <a:p>
            <a:r>
              <a:rPr lang="en-US" sz="3600" b="1" dirty="0">
                <a:solidFill>
                  <a:srgbClr val="FFFF00"/>
                </a:solidFill>
              </a:rPr>
              <a:t>	 ANSWER THESE QUESTIONS</a:t>
            </a:r>
          </a:p>
        </p:txBody>
      </p:sp>
      <p:pic>
        <p:nvPicPr>
          <p:cNvPr id="2" name="Audio 1">
            <a:hlinkClick r:id="" action="ppaction://media"/>
            <a:extLst>
              <a:ext uri="{FF2B5EF4-FFF2-40B4-BE49-F238E27FC236}">
                <a16:creationId xmlns:a16="http://schemas.microsoft.com/office/drawing/2014/main" xmlns="" id="{D16C60E3-C833-41D0-A2AC-61DD1525DB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64024389"/>
      </p:ext>
    </p:extLst>
  </p:cSld>
  <p:clrMapOvr>
    <a:masterClrMapping/>
  </p:clrMapOvr>
  <mc:AlternateContent xmlns:mc="http://schemas.openxmlformats.org/markup-compatibility/2006" xmlns:p14="http://schemas.microsoft.com/office/powerpoint/2010/main">
    <mc:Choice Requires="p14">
      <p:transition spd="slow" p14:dur="2000" advTm="18420"/>
    </mc:Choice>
    <mc:Fallback xmlns="">
      <p:transition spd="slow" advTm="18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Pollination - definition</a:t>
            </a:r>
            <a:endParaRPr lang="en-US" dirty="0"/>
          </a:p>
        </p:txBody>
      </p:sp>
      <p:sp>
        <p:nvSpPr>
          <p:cNvPr id="3" name="Rectangle 2"/>
          <p:cNvSpPr/>
          <p:nvPr/>
        </p:nvSpPr>
        <p:spPr>
          <a:xfrm>
            <a:off x="228600" y="1295400"/>
            <a:ext cx="2743200" cy="5262979"/>
          </a:xfrm>
          <a:prstGeom prst="rect">
            <a:avLst/>
          </a:prstGeom>
        </p:spPr>
        <p:txBody>
          <a:bodyPr wrap="square">
            <a:spAutoFit/>
          </a:bodyPr>
          <a:lstStyle/>
          <a:p>
            <a:r>
              <a:rPr lang="en-US" sz="2400" dirty="0"/>
              <a:t>Pollination is the act of transferring pollen grains from the anther of a flower to the stigma. The goal of every living thing, is to create offspring for the next generation. One of the ways that plants can produce offspring is by making seeds.</a:t>
            </a:r>
          </a:p>
        </p:txBody>
      </p:sp>
      <p:pic>
        <p:nvPicPr>
          <p:cNvPr id="1026" name="Picture 2" descr="Ponic Greens">
            <a:extLst>
              <a:ext uri="{FF2B5EF4-FFF2-40B4-BE49-F238E27FC236}">
                <a16:creationId xmlns:a16="http://schemas.microsoft.com/office/drawing/2014/main" xmlns="" id="{152CD327-2F49-46BC-B19B-35D44D8266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0678" y="1447800"/>
            <a:ext cx="5891769" cy="45339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xmlns="" id="{82359C45-3B3B-41EF-96AC-3B5F9BEFEB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918"/>
    </mc:Choice>
    <mc:Fallback xmlns="">
      <p:transition spd="slow" advTm="46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Parts of a flower</a:t>
            </a:r>
          </a:p>
        </p:txBody>
      </p:sp>
      <p:sp>
        <p:nvSpPr>
          <p:cNvPr id="9" name="TextBox 8"/>
          <p:cNvSpPr txBox="1"/>
          <p:nvPr/>
        </p:nvSpPr>
        <p:spPr>
          <a:xfrm>
            <a:off x="304800" y="2667000"/>
            <a:ext cx="1905000" cy="1200329"/>
          </a:xfrm>
          <a:prstGeom prst="rect">
            <a:avLst/>
          </a:prstGeom>
          <a:noFill/>
        </p:spPr>
        <p:txBody>
          <a:bodyPr wrap="square" rtlCol="0">
            <a:spAutoFit/>
          </a:bodyPr>
          <a:lstStyle/>
          <a:p>
            <a:r>
              <a:rPr lang="en-US" sz="2400" b="1" dirty="0"/>
              <a:t>Pollen is located on the anthers</a:t>
            </a:r>
          </a:p>
        </p:txBody>
      </p:sp>
      <p:pic>
        <p:nvPicPr>
          <p:cNvPr id="19458" name="Picture 2" descr="Related image"/>
          <p:cNvPicPr>
            <a:picLocks noChangeAspect="1" noChangeArrowheads="1"/>
          </p:cNvPicPr>
          <p:nvPr/>
        </p:nvPicPr>
        <p:blipFill>
          <a:blip r:embed="rId4" cstate="print"/>
          <a:srcRect/>
          <a:stretch>
            <a:fillRect/>
          </a:stretch>
        </p:blipFill>
        <p:spPr bwMode="auto">
          <a:xfrm>
            <a:off x="2057401" y="1447800"/>
            <a:ext cx="6629400" cy="4419600"/>
          </a:xfrm>
          <a:prstGeom prst="rect">
            <a:avLst/>
          </a:prstGeom>
          <a:noFill/>
        </p:spPr>
      </p:pic>
      <p:pic>
        <p:nvPicPr>
          <p:cNvPr id="3" name="Audio 2">
            <a:hlinkClick r:id="" action="ppaction://media"/>
            <a:extLst>
              <a:ext uri="{FF2B5EF4-FFF2-40B4-BE49-F238E27FC236}">
                <a16:creationId xmlns:a16="http://schemas.microsoft.com/office/drawing/2014/main" xmlns="" id="{C2F2DAD0-4BEA-42FC-A1D8-7D1CBB155D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3459"/>
    </mc:Choice>
    <mc:Fallback xmlns="">
      <p:transition spd="slow" advTm="73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Pollination = fertilization = seed</a:t>
            </a:r>
          </a:p>
        </p:txBody>
      </p:sp>
      <p:pic>
        <p:nvPicPr>
          <p:cNvPr id="18438" name="Picture 6" descr="https://elimufeynman.s3.amazonaws.com/media/resources/5c1d0b9f-ab63-42eb-b0cf-71ffe6d4251d.jpg"/>
          <p:cNvPicPr>
            <a:picLocks noChangeAspect="1" noChangeArrowheads="1"/>
          </p:cNvPicPr>
          <p:nvPr/>
        </p:nvPicPr>
        <p:blipFill>
          <a:blip r:embed="rId4" cstate="print"/>
          <a:srcRect l="13580" t="10606" r="16049" b="12121"/>
          <a:stretch>
            <a:fillRect/>
          </a:stretch>
        </p:blipFill>
        <p:spPr bwMode="auto">
          <a:xfrm>
            <a:off x="1676400" y="1450965"/>
            <a:ext cx="5715000" cy="4224130"/>
          </a:xfrm>
          <a:prstGeom prst="rect">
            <a:avLst/>
          </a:prstGeom>
          <a:noFill/>
        </p:spPr>
      </p:pic>
      <p:sp>
        <p:nvSpPr>
          <p:cNvPr id="15" name="TextBox 14"/>
          <p:cNvSpPr txBox="1"/>
          <p:nvPr/>
        </p:nvSpPr>
        <p:spPr>
          <a:xfrm>
            <a:off x="2057400" y="2438400"/>
            <a:ext cx="3657600" cy="338554"/>
          </a:xfrm>
          <a:prstGeom prst="rect">
            <a:avLst/>
          </a:prstGeom>
          <a:noFill/>
        </p:spPr>
        <p:txBody>
          <a:bodyPr wrap="square" rtlCol="0">
            <a:spAutoFit/>
          </a:bodyPr>
          <a:lstStyle/>
          <a:p>
            <a:r>
              <a:rPr lang="en-US" sz="1600" b="1" dirty="0"/>
              <a:t>Stigma ------------------------------</a:t>
            </a:r>
          </a:p>
        </p:txBody>
      </p:sp>
      <p:sp>
        <p:nvSpPr>
          <p:cNvPr id="4" name="TextBox 3">
            <a:extLst>
              <a:ext uri="{FF2B5EF4-FFF2-40B4-BE49-F238E27FC236}">
                <a16:creationId xmlns:a16="http://schemas.microsoft.com/office/drawing/2014/main" xmlns="" id="{C538B061-B6C5-4A2D-9ED8-2F4DE0D420CD}"/>
              </a:ext>
            </a:extLst>
          </p:cNvPr>
          <p:cNvSpPr txBox="1"/>
          <p:nvPr/>
        </p:nvSpPr>
        <p:spPr>
          <a:xfrm>
            <a:off x="5181600" y="3276600"/>
            <a:ext cx="1905000" cy="338554"/>
          </a:xfrm>
          <a:prstGeom prst="rect">
            <a:avLst/>
          </a:prstGeom>
          <a:noFill/>
        </p:spPr>
        <p:txBody>
          <a:bodyPr wrap="square" rtlCol="0">
            <a:spAutoFit/>
          </a:bodyPr>
          <a:lstStyle/>
          <a:p>
            <a:r>
              <a:rPr lang="en-US" sz="1600" b="1" dirty="0"/>
              <a:t>Pollen Tube</a:t>
            </a:r>
          </a:p>
        </p:txBody>
      </p:sp>
      <p:pic>
        <p:nvPicPr>
          <p:cNvPr id="8" name="Audio 7">
            <a:hlinkClick r:id="" action="ppaction://media"/>
            <a:extLst>
              <a:ext uri="{FF2B5EF4-FFF2-40B4-BE49-F238E27FC236}">
                <a16:creationId xmlns:a16="http://schemas.microsoft.com/office/drawing/2014/main" xmlns="" id="{85C8A947-1F12-4A5E-B070-BFA75D3CF6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579"/>
    </mc:Choice>
    <mc:Fallback xmlns="">
      <p:transition spd="slow" advTm="38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 types of pollination</a:t>
            </a:r>
          </a:p>
        </p:txBody>
      </p:sp>
      <p:pic>
        <p:nvPicPr>
          <p:cNvPr id="34818" name="Picture 2" descr="Image result for pollination"/>
          <p:cNvPicPr>
            <a:picLocks noChangeAspect="1" noChangeArrowheads="1"/>
          </p:cNvPicPr>
          <p:nvPr/>
        </p:nvPicPr>
        <p:blipFill rotWithShape="1">
          <a:blip r:embed="rId4" cstate="print"/>
          <a:srcRect t="52870" r="29538"/>
          <a:stretch/>
        </p:blipFill>
        <p:spPr bwMode="auto">
          <a:xfrm>
            <a:off x="685800" y="1298448"/>
            <a:ext cx="7772400" cy="3044952"/>
          </a:xfrm>
          <a:prstGeom prst="rect">
            <a:avLst/>
          </a:prstGeom>
          <a:noFill/>
          <a:ln w="57150">
            <a:solidFill>
              <a:srgbClr val="FFC000"/>
            </a:solidFill>
          </a:ln>
        </p:spPr>
      </p:pic>
      <p:sp>
        <p:nvSpPr>
          <p:cNvPr id="6" name="TextBox 5">
            <a:extLst>
              <a:ext uri="{FF2B5EF4-FFF2-40B4-BE49-F238E27FC236}">
                <a16:creationId xmlns:a16="http://schemas.microsoft.com/office/drawing/2014/main" xmlns="" id="{7000659B-888D-42AA-B400-71195365B6DF}"/>
              </a:ext>
            </a:extLst>
          </p:cNvPr>
          <p:cNvSpPr txBox="1"/>
          <p:nvPr/>
        </p:nvSpPr>
        <p:spPr>
          <a:xfrm>
            <a:off x="685800" y="4419600"/>
            <a:ext cx="4267200" cy="1631216"/>
          </a:xfrm>
          <a:prstGeom prst="rect">
            <a:avLst/>
          </a:prstGeom>
          <a:noFill/>
        </p:spPr>
        <p:txBody>
          <a:bodyPr wrap="square" rtlCol="0">
            <a:spAutoFit/>
          </a:bodyPr>
          <a:lstStyle/>
          <a:p>
            <a:r>
              <a:rPr lang="en-US" sz="2000" b="0" i="0" dirty="0">
                <a:solidFill>
                  <a:srgbClr val="333333"/>
                </a:solidFill>
                <a:effectLst/>
                <a:latin typeface="Libre Baskerville"/>
              </a:rPr>
              <a:t>In self-pollination, the pollen from the anther of a flower is transferred to the stigma of the same flower or the stigma of a different flower on the same plant. </a:t>
            </a:r>
            <a:endParaRPr lang="en-US" sz="2000" dirty="0"/>
          </a:p>
        </p:txBody>
      </p:sp>
      <p:sp>
        <p:nvSpPr>
          <p:cNvPr id="7" name="TextBox 6">
            <a:extLst>
              <a:ext uri="{FF2B5EF4-FFF2-40B4-BE49-F238E27FC236}">
                <a16:creationId xmlns:a16="http://schemas.microsoft.com/office/drawing/2014/main" xmlns="" id="{8FF6A0A6-370F-403C-9FB8-998BBC7FCBCE}"/>
              </a:ext>
            </a:extLst>
          </p:cNvPr>
          <p:cNvSpPr txBox="1"/>
          <p:nvPr/>
        </p:nvSpPr>
        <p:spPr>
          <a:xfrm>
            <a:off x="5257800" y="4419599"/>
            <a:ext cx="3200400" cy="1938992"/>
          </a:xfrm>
          <a:prstGeom prst="rect">
            <a:avLst/>
          </a:prstGeom>
          <a:noFill/>
        </p:spPr>
        <p:txBody>
          <a:bodyPr wrap="square" rtlCol="0">
            <a:spAutoFit/>
          </a:bodyPr>
          <a:lstStyle/>
          <a:p>
            <a:r>
              <a:rPr lang="en-US" sz="2000" b="0" i="0" dirty="0">
                <a:solidFill>
                  <a:srgbClr val="333333"/>
                </a:solidFill>
                <a:effectLst/>
                <a:latin typeface="Libre Baskerville"/>
              </a:rPr>
              <a:t>In cross-pollination, the pollen from the anther of a flower on one plant is transferred to the stigma of the flower on another plant of the same species. </a:t>
            </a:r>
            <a:endParaRPr lang="en-US" sz="2000" dirty="0"/>
          </a:p>
        </p:txBody>
      </p:sp>
      <p:pic>
        <p:nvPicPr>
          <p:cNvPr id="8" name="Audio 7">
            <a:hlinkClick r:id="" action="ppaction://media"/>
            <a:extLst>
              <a:ext uri="{FF2B5EF4-FFF2-40B4-BE49-F238E27FC236}">
                <a16:creationId xmlns:a16="http://schemas.microsoft.com/office/drawing/2014/main" xmlns="" id="{9D977D0A-E459-4B42-BD05-45231C4058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5972"/>
    </mc:Choice>
    <mc:Fallback xmlns="">
      <p:transition spd="slow" advTm="105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of pollination</a:t>
            </a:r>
          </a:p>
        </p:txBody>
      </p:sp>
      <p:sp>
        <p:nvSpPr>
          <p:cNvPr id="4" name="TextBox 3"/>
          <p:cNvSpPr txBox="1"/>
          <p:nvPr/>
        </p:nvSpPr>
        <p:spPr>
          <a:xfrm>
            <a:off x="457200" y="5486400"/>
            <a:ext cx="7467600" cy="954107"/>
          </a:xfrm>
          <a:prstGeom prst="rect">
            <a:avLst/>
          </a:prstGeom>
          <a:noFill/>
        </p:spPr>
        <p:txBody>
          <a:bodyPr wrap="square" rtlCol="0">
            <a:spAutoFit/>
          </a:bodyPr>
          <a:lstStyle/>
          <a:p>
            <a:r>
              <a:rPr lang="en-US" sz="2800" b="1" dirty="0"/>
              <a:t>    A = self pollination          C = cross pollination</a:t>
            </a:r>
          </a:p>
          <a:p>
            <a:r>
              <a:rPr lang="en-US" sz="2800" b="1" dirty="0"/>
              <a:t>    B = self pollination</a:t>
            </a:r>
          </a:p>
        </p:txBody>
      </p:sp>
      <p:pic>
        <p:nvPicPr>
          <p:cNvPr id="18434" name="Picture 2" descr="Image result for pollination"/>
          <p:cNvPicPr>
            <a:picLocks noChangeAspect="1" noChangeArrowheads="1"/>
          </p:cNvPicPr>
          <p:nvPr/>
        </p:nvPicPr>
        <p:blipFill>
          <a:blip r:embed="rId4" cstate="print"/>
          <a:srcRect/>
          <a:stretch>
            <a:fillRect/>
          </a:stretch>
        </p:blipFill>
        <p:spPr bwMode="auto">
          <a:xfrm>
            <a:off x="990600" y="1524000"/>
            <a:ext cx="6781800" cy="3810000"/>
          </a:xfrm>
          <a:prstGeom prst="rect">
            <a:avLst/>
          </a:prstGeom>
          <a:noFill/>
        </p:spPr>
      </p:pic>
      <p:pic>
        <p:nvPicPr>
          <p:cNvPr id="3" name="Audio 2">
            <a:hlinkClick r:id="" action="ppaction://media"/>
            <a:extLst>
              <a:ext uri="{FF2B5EF4-FFF2-40B4-BE49-F238E27FC236}">
                <a16:creationId xmlns:a16="http://schemas.microsoft.com/office/drawing/2014/main" xmlns="" id="{86B78410-8A19-4E91-9B3F-2AF3F52B98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346"/>
    </mc:Choice>
    <mc:Fallback xmlns="">
      <p:transition spd="slow" advTm="44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Moving Pollen to stigma</a:t>
            </a:r>
          </a:p>
        </p:txBody>
      </p:sp>
      <p:pic>
        <p:nvPicPr>
          <p:cNvPr id="17412" name="Picture 4" descr="http://www.fs.fed.us/wildflowers/pollinators/images/blisterbeetle_lg.jpg"/>
          <p:cNvPicPr>
            <a:picLocks noChangeAspect="1" noChangeArrowheads="1"/>
          </p:cNvPicPr>
          <p:nvPr/>
        </p:nvPicPr>
        <p:blipFill>
          <a:blip r:embed="rId4" cstate="print"/>
          <a:srcRect/>
          <a:stretch>
            <a:fillRect/>
          </a:stretch>
        </p:blipFill>
        <p:spPr bwMode="auto">
          <a:xfrm>
            <a:off x="609600" y="1295400"/>
            <a:ext cx="2895600" cy="2057400"/>
          </a:xfrm>
          <a:prstGeom prst="rect">
            <a:avLst/>
          </a:prstGeom>
          <a:noFill/>
        </p:spPr>
      </p:pic>
      <p:pic>
        <p:nvPicPr>
          <p:cNvPr id="17414" name="Picture 6" descr="http://mgnova.files.wordpress.com/2012/08/ruby-throated-humminbd8dd6.jpg"/>
          <p:cNvPicPr>
            <a:picLocks noChangeAspect="1" noChangeArrowheads="1"/>
          </p:cNvPicPr>
          <p:nvPr/>
        </p:nvPicPr>
        <p:blipFill>
          <a:blip r:embed="rId5" cstate="print"/>
          <a:srcRect/>
          <a:stretch>
            <a:fillRect/>
          </a:stretch>
        </p:blipFill>
        <p:spPr bwMode="auto">
          <a:xfrm>
            <a:off x="457200" y="3962400"/>
            <a:ext cx="2819400" cy="2209800"/>
          </a:xfrm>
          <a:prstGeom prst="rect">
            <a:avLst/>
          </a:prstGeom>
          <a:noFill/>
        </p:spPr>
      </p:pic>
      <p:pic>
        <p:nvPicPr>
          <p:cNvPr id="17416" name="Picture 8" descr="Fruit Bat Pollinating Banana"/>
          <p:cNvPicPr>
            <a:picLocks noChangeAspect="1" noChangeArrowheads="1"/>
          </p:cNvPicPr>
          <p:nvPr/>
        </p:nvPicPr>
        <p:blipFill>
          <a:blip r:embed="rId6" cstate="print"/>
          <a:srcRect l="4923" t="7207" b="6306"/>
          <a:stretch>
            <a:fillRect/>
          </a:stretch>
        </p:blipFill>
        <p:spPr bwMode="auto">
          <a:xfrm>
            <a:off x="5181600" y="1676400"/>
            <a:ext cx="3505200" cy="2286000"/>
          </a:xfrm>
          <a:prstGeom prst="rect">
            <a:avLst/>
          </a:prstGeom>
          <a:noFill/>
        </p:spPr>
      </p:pic>
      <p:sp>
        <p:nvSpPr>
          <p:cNvPr id="8" name="TextBox 7"/>
          <p:cNvSpPr txBox="1"/>
          <p:nvPr/>
        </p:nvSpPr>
        <p:spPr>
          <a:xfrm>
            <a:off x="381000" y="3352800"/>
            <a:ext cx="2743200" cy="523220"/>
          </a:xfrm>
          <a:prstGeom prst="rect">
            <a:avLst/>
          </a:prstGeom>
          <a:noFill/>
        </p:spPr>
        <p:txBody>
          <a:bodyPr wrap="square" rtlCol="0">
            <a:spAutoFit/>
          </a:bodyPr>
          <a:lstStyle/>
          <a:p>
            <a:r>
              <a:rPr lang="en-US" sz="2800" b="1" dirty="0"/>
              <a:t>Insects</a:t>
            </a:r>
          </a:p>
        </p:txBody>
      </p:sp>
      <p:sp>
        <p:nvSpPr>
          <p:cNvPr id="9" name="TextBox 8"/>
          <p:cNvSpPr txBox="1"/>
          <p:nvPr/>
        </p:nvSpPr>
        <p:spPr>
          <a:xfrm>
            <a:off x="457200" y="6172200"/>
            <a:ext cx="2819400" cy="523220"/>
          </a:xfrm>
          <a:prstGeom prst="rect">
            <a:avLst/>
          </a:prstGeom>
          <a:noFill/>
        </p:spPr>
        <p:txBody>
          <a:bodyPr wrap="square" rtlCol="0">
            <a:spAutoFit/>
          </a:bodyPr>
          <a:lstStyle/>
          <a:p>
            <a:r>
              <a:rPr lang="en-US" sz="2800" b="1" dirty="0"/>
              <a:t>Birds</a:t>
            </a:r>
          </a:p>
        </p:txBody>
      </p:sp>
      <p:sp>
        <p:nvSpPr>
          <p:cNvPr id="10" name="TextBox 9"/>
          <p:cNvSpPr txBox="1"/>
          <p:nvPr/>
        </p:nvSpPr>
        <p:spPr>
          <a:xfrm>
            <a:off x="5257800" y="1219200"/>
            <a:ext cx="3429000" cy="523220"/>
          </a:xfrm>
          <a:prstGeom prst="rect">
            <a:avLst/>
          </a:prstGeom>
          <a:noFill/>
        </p:spPr>
        <p:txBody>
          <a:bodyPr wrap="square" rtlCol="0">
            <a:spAutoFit/>
          </a:bodyPr>
          <a:lstStyle/>
          <a:p>
            <a:r>
              <a:rPr lang="en-US" sz="2800" b="1" dirty="0"/>
              <a:t>Mammals - Bats</a:t>
            </a:r>
          </a:p>
        </p:txBody>
      </p:sp>
      <p:pic>
        <p:nvPicPr>
          <p:cNvPr id="17420" name="Picture 12" descr="Hand Pollinate"/>
          <p:cNvPicPr>
            <a:picLocks noChangeAspect="1" noChangeArrowheads="1"/>
          </p:cNvPicPr>
          <p:nvPr/>
        </p:nvPicPr>
        <p:blipFill>
          <a:blip r:embed="rId7" cstate="print"/>
          <a:srcRect/>
          <a:stretch>
            <a:fillRect/>
          </a:stretch>
        </p:blipFill>
        <p:spPr bwMode="auto">
          <a:xfrm>
            <a:off x="4343400" y="4224010"/>
            <a:ext cx="3352800" cy="2209800"/>
          </a:xfrm>
          <a:prstGeom prst="rect">
            <a:avLst/>
          </a:prstGeom>
          <a:noFill/>
        </p:spPr>
      </p:pic>
      <p:sp>
        <p:nvSpPr>
          <p:cNvPr id="12" name="TextBox 11"/>
          <p:cNvSpPr txBox="1"/>
          <p:nvPr/>
        </p:nvSpPr>
        <p:spPr>
          <a:xfrm>
            <a:off x="7620000" y="4495800"/>
            <a:ext cx="1447800" cy="523220"/>
          </a:xfrm>
          <a:prstGeom prst="rect">
            <a:avLst/>
          </a:prstGeom>
          <a:noFill/>
        </p:spPr>
        <p:txBody>
          <a:bodyPr wrap="square" rtlCol="0">
            <a:spAutoFit/>
          </a:bodyPr>
          <a:lstStyle/>
          <a:p>
            <a:r>
              <a:rPr lang="en-US" sz="2800" b="1" dirty="0"/>
              <a:t>Humans</a:t>
            </a:r>
          </a:p>
        </p:txBody>
      </p:sp>
      <p:pic>
        <p:nvPicPr>
          <p:cNvPr id="4" name="Audio 3">
            <a:hlinkClick r:id="" action="ppaction://media"/>
            <a:extLst>
              <a:ext uri="{FF2B5EF4-FFF2-40B4-BE49-F238E27FC236}">
                <a16:creationId xmlns:a16="http://schemas.microsoft.com/office/drawing/2014/main" xmlns="" id="{81B58D8F-968F-4BA4-8C8C-16FD6A7CF0F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8521"/>
    </mc:Choice>
    <mc:Fallback xmlns="">
      <p:transition spd="slow" advTm="148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Insect pollinators</a:t>
            </a:r>
          </a:p>
        </p:txBody>
      </p:sp>
      <p:pic>
        <p:nvPicPr>
          <p:cNvPr id="20482" name="Picture 2" descr="https://encrypted-tbn1.gstatic.com/images?q=tbn:ANd9GcRlafsfinV-uXC-FmafgNClWjEmhRn4RkxS_33x74jf547GZxnn">
            <a:hlinkClick r:id="rId4"/>
          </p:cNvPr>
          <p:cNvPicPr>
            <a:picLocks noChangeAspect="1" noChangeArrowheads="1"/>
          </p:cNvPicPr>
          <p:nvPr/>
        </p:nvPicPr>
        <p:blipFill>
          <a:blip r:embed="rId5" cstate="print"/>
          <a:srcRect/>
          <a:stretch>
            <a:fillRect/>
          </a:stretch>
        </p:blipFill>
        <p:spPr bwMode="auto">
          <a:xfrm>
            <a:off x="5867400" y="152400"/>
            <a:ext cx="2895600" cy="1828800"/>
          </a:xfrm>
          <a:prstGeom prst="rect">
            <a:avLst/>
          </a:prstGeom>
          <a:noFill/>
        </p:spPr>
      </p:pic>
      <p:pic>
        <p:nvPicPr>
          <p:cNvPr id="20484" name="Picture 4" descr="https://encrypted-tbn2.gstatic.com/images?q=tbn:ANd9GcTpB9S21Q67IA1Yfsyn-uEoxYSPVltuBkmgehYiT3nfxWj04y4I">
            <a:hlinkClick r:id="rId6"/>
          </p:cNvPr>
          <p:cNvPicPr>
            <a:picLocks noChangeAspect="1" noChangeArrowheads="1"/>
          </p:cNvPicPr>
          <p:nvPr/>
        </p:nvPicPr>
        <p:blipFill>
          <a:blip r:embed="rId7" cstate="print"/>
          <a:srcRect/>
          <a:stretch>
            <a:fillRect/>
          </a:stretch>
        </p:blipFill>
        <p:spPr bwMode="auto">
          <a:xfrm>
            <a:off x="2971800" y="4191000"/>
            <a:ext cx="2895600" cy="1828800"/>
          </a:xfrm>
          <a:prstGeom prst="rect">
            <a:avLst/>
          </a:prstGeom>
          <a:noFill/>
        </p:spPr>
      </p:pic>
      <p:pic>
        <p:nvPicPr>
          <p:cNvPr id="20486" name="Picture 6" descr="https://thelifeofyourtime.files.wordpress.com/2011/06/dscf0960.jpg?w=300&amp;h=225">
            <a:hlinkClick r:id="rId8"/>
          </p:cNvPr>
          <p:cNvPicPr>
            <a:picLocks noChangeAspect="1" noChangeArrowheads="1"/>
          </p:cNvPicPr>
          <p:nvPr/>
        </p:nvPicPr>
        <p:blipFill>
          <a:blip r:embed="rId9" cstate="print"/>
          <a:srcRect/>
          <a:stretch>
            <a:fillRect/>
          </a:stretch>
        </p:blipFill>
        <p:spPr bwMode="auto">
          <a:xfrm>
            <a:off x="2971800" y="1676400"/>
            <a:ext cx="2781300" cy="1981200"/>
          </a:xfrm>
          <a:prstGeom prst="rect">
            <a:avLst/>
          </a:prstGeom>
          <a:noFill/>
        </p:spPr>
      </p:pic>
      <p:pic>
        <p:nvPicPr>
          <p:cNvPr id="20488" name="Picture 8" descr="http://www.sciencemediacentre.co.nz/wp-content/upload/2013/03/garibaldi3HR.jpg"/>
          <p:cNvPicPr>
            <a:picLocks noChangeAspect="1" noChangeArrowheads="1"/>
          </p:cNvPicPr>
          <p:nvPr/>
        </p:nvPicPr>
        <p:blipFill>
          <a:blip r:embed="rId10" cstate="print"/>
          <a:srcRect l="15714" t="27451" r="27143"/>
          <a:stretch>
            <a:fillRect/>
          </a:stretch>
        </p:blipFill>
        <p:spPr bwMode="auto">
          <a:xfrm>
            <a:off x="6019800" y="2286000"/>
            <a:ext cx="2895600" cy="2133600"/>
          </a:xfrm>
          <a:prstGeom prst="rect">
            <a:avLst/>
          </a:prstGeom>
          <a:noFill/>
        </p:spPr>
      </p:pic>
      <p:pic>
        <p:nvPicPr>
          <p:cNvPr id="20490" name="Picture 10" descr="https://encrypted-tbn3.gstatic.com/images?q=tbn:ANd9GcSNeNrCcsQpy9bnmYoRB3GZghku8SoVazRNrKe0hgu-QQTsHxVU">
            <a:hlinkClick r:id="rId11"/>
          </p:cNvPr>
          <p:cNvPicPr>
            <a:picLocks noChangeAspect="1" noChangeArrowheads="1"/>
          </p:cNvPicPr>
          <p:nvPr/>
        </p:nvPicPr>
        <p:blipFill>
          <a:blip r:embed="rId12" cstate="print"/>
          <a:srcRect l="10300" t="9231" r="15880" b="7692"/>
          <a:stretch>
            <a:fillRect/>
          </a:stretch>
        </p:blipFill>
        <p:spPr bwMode="auto">
          <a:xfrm>
            <a:off x="152400" y="3200400"/>
            <a:ext cx="2743200" cy="1676400"/>
          </a:xfrm>
          <a:prstGeom prst="rect">
            <a:avLst/>
          </a:prstGeom>
          <a:noFill/>
        </p:spPr>
      </p:pic>
      <p:pic>
        <p:nvPicPr>
          <p:cNvPr id="20492" name="Picture 12" descr="Great Basin PMC partners with the Xerces Society for Invertebrate Conservation. Monarch butterfly on narrow-leaved milkweed."/>
          <p:cNvPicPr>
            <a:picLocks noChangeAspect="1" noChangeArrowheads="1"/>
          </p:cNvPicPr>
          <p:nvPr/>
        </p:nvPicPr>
        <p:blipFill>
          <a:blip r:embed="rId13" cstate="print"/>
          <a:srcRect/>
          <a:stretch>
            <a:fillRect/>
          </a:stretch>
        </p:blipFill>
        <p:spPr bwMode="auto">
          <a:xfrm>
            <a:off x="381000" y="1219200"/>
            <a:ext cx="2286000" cy="1524000"/>
          </a:xfrm>
          <a:prstGeom prst="rect">
            <a:avLst/>
          </a:prstGeom>
          <a:noFill/>
        </p:spPr>
      </p:pic>
      <p:pic>
        <p:nvPicPr>
          <p:cNvPr id="20494" name="Picture 14" descr="  Bee, Flower, Pollination, Plant, Bud wallpapers">
            <a:hlinkClick r:id="rId14" tooltip="  Bee, Flower, Pollination, Plant, Bud wallpapers"/>
          </p:cNvPr>
          <p:cNvPicPr>
            <a:picLocks noChangeAspect="1" noChangeArrowheads="1"/>
          </p:cNvPicPr>
          <p:nvPr/>
        </p:nvPicPr>
        <p:blipFill>
          <a:blip r:embed="rId15" cstate="print"/>
          <a:srcRect l="41758" t="15258" r="8792" b="47217"/>
          <a:stretch>
            <a:fillRect/>
          </a:stretch>
        </p:blipFill>
        <p:spPr bwMode="auto">
          <a:xfrm>
            <a:off x="6019800" y="4724400"/>
            <a:ext cx="2895600" cy="1600200"/>
          </a:xfrm>
          <a:prstGeom prst="rect">
            <a:avLst/>
          </a:prstGeom>
          <a:noFill/>
        </p:spPr>
      </p:pic>
      <p:sp>
        <p:nvSpPr>
          <p:cNvPr id="10" name="TextBox 9"/>
          <p:cNvSpPr txBox="1"/>
          <p:nvPr/>
        </p:nvSpPr>
        <p:spPr>
          <a:xfrm>
            <a:off x="6096000" y="1905000"/>
            <a:ext cx="2590800" cy="400110"/>
          </a:xfrm>
          <a:prstGeom prst="rect">
            <a:avLst/>
          </a:prstGeom>
          <a:noFill/>
        </p:spPr>
        <p:txBody>
          <a:bodyPr wrap="square" rtlCol="0">
            <a:spAutoFit/>
          </a:bodyPr>
          <a:lstStyle/>
          <a:p>
            <a:r>
              <a:rPr lang="en-US" sz="2000" dirty="0"/>
              <a:t>European Honeybee</a:t>
            </a:r>
          </a:p>
        </p:txBody>
      </p:sp>
      <p:sp>
        <p:nvSpPr>
          <p:cNvPr id="11" name="TextBox 10"/>
          <p:cNvSpPr txBox="1"/>
          <p:nvPr/>
        </p:nvSpPr>
        <p:spPr>
          <a:xfrm>
            <a:off x="6019800" y="4343400"/>
            <a:ext cx="2743200" cy="369332"/>
          </a:xfrm>
          <a:prstGeom prst="rect">
            <a:avLst/>
          </a:prstGeom>
          <a:noFill/>
        </p:spPr>
        <p:txBody>
          <a:bodyPr wrap="square" rtlCol="0">
            <a:spAutoFit/>
          </a:bodyPr>
          <a:lstStyle/>
          <a:p>
            <a:r>
              <a:rPr lang="en-US" dirty="0"/>
              <a:t>	Bumblebee</a:t>
            </a:r>
          </a:p>
        </p:txBody>
      </p:sp>
      <p:sp>
        <p:nvSpPr>
          <p:cNvPr id="12" name="TextBox 11"/>
          <p:cNvSpPr txBox="1"/>
          <p:nvPr/>
        </p:nvSpPr>
        <p:spPr>
          <a:xfrm>
            <a:off x="6096000" y="6324600"/>
            <a:ext cx="2743200" cy="400110"/>
          </a:xfrm>
          <a:prstGeom prst="rect">
            <a:avLst/>
          </a:prstGeom>
          <a:noFill/>
        </p:spPr>
        <p:txBody>
          <a:bodyPr wrap="square" rtlCol="0">
            <a:spAutoFit/>
          </a:bodyPr>
          <a:lstStyle/>
          <a:p>
            <a:r>
              <a:rPr lang="en-US" sz="2000" dirty="0"/>
              <a:t>	Wasp</a:t>
            </a:r>
          </a:p>
        </p:txBody>
      </p:sp>
      <p:sp>
        <p:nvSpPr>
          <p:cNvPr id="13" name="TextBox 12"/>
          <p:cNvSpPr txBox="1"/>
          <p:nvPr/>
        </p:nvSpPr>
        <p:spPr>
          <a:xfrm>
            <a:off x="3124200" y="3657600"/>
            <a:ext cx="2514600" cy="400110"/>
          </a:xfrm>
          <a:prstGeom prst="rect">
            <a:avLst/>
          </a:prstGeom>
          <a:noFill/>
        </p:spPr>
        <p:txBody>
          <a:bodyPr wrap="square" rtlCol="0">
            <a:spAutoFit/>
          </a:bodyPr>
          <a:lstStyle/>
          <a:p>
            <a:r>
              <a:rPr lang="en-US" sz="2000" dirty="0"/>
              <a:t>      </a:t>
            </a:r>
            <a:r>
              <a:rPr lang="en-US" sz="2000" dirty="0" err="1"/>
              <a:t>Syrphid</a:t>
            </a:r>
            <a:r>
              <a:rPr lang="en-US" sz="2000" dirty="0"/>
              <a:t> Fly</a:t>
            </a:r>
          </a:p>
        </p:txBody>
      </p:sp>
      <p:sp>
        <p:nvSpPr>
          <p:cNvPr id="14" name="TextBox 13"/>
          <p:cNvSpPr txBox="1"/>
          <p:nvPr/>
        </p:nvSpPr>
        <p:spPr>
          <a:xfrm>
            <a:off x="3048000" y="6019800"/>
            <a:ext cx="2819400" cy="400110"/>
          </a:xfrm>
          <a:prstGeom prst="rect">
            <a:avLst/>
          </a:prstGeom>
          <a:noFill/>
        </p:spPr>
        <p:txBody>
          <a:bodyPr wrap="square" rtlCol="0">
            <a:spAutoFit/>
          </a:bodyPr>
          <a:lstStyle/>
          <a:p>
            <a:r>
              <a:rPr lang="en-US" sz="2000" dirty="0"/>
              <a:t>                     Beetle</a:t>
            </a:r>
          </a:p>
        </p:txBody>
      </p:sp>
      <p:sp>
        <p:nvSpPr>
          <p:cNvPr id="15" name="TextBox 14"/>
          <p:cNvSpPr txBox="1"/>
          <p:nvPr/>
        </p:nvSpPr>
        <p:spPr>
          <a:xfrm>
            <a:off x="381000" y="2743200"/>
            <a:ext cx="2286000" cy="400110"/>
          </a:xfrm>
          <a:prstGeom prst="rect">
            <a:avLst/>
          </a:prstGeom>
          <a:noFill/>
        </p:spPr>
        <p:txBody>
          <a:bodyPr wrap="square" rtlCol="0">
            <a:spAutoFit/>
          </a:bodyPr>
          <a:lstStyle/>
          <a:p>
            <a:r>
              <a:rPr lang="en-US" sz="2000" dirty="0"/>
              <a:t>Monarch Butterfly</a:t>
            </a:r>
          </a:p>
        </p:txBody>
      </p:sp>
      <p:sp>
        <p:nvSpPr>
          <p:cNvPr id="16" name="TextBox 15"/>
          <p:cNvSpPr txBox="1"/>
          <p:nvPr/>
        </p:nvSpPr>
        <p:spPr>
          <a:xfrm>
            <a:off x="152400" y="4876800"/>
            <a:ext cx="2667000" cy="400110"/>
          </a:xfrm>
          <a:prstGeom prst="rect">
            <a:avLst/>
          </a:prstGeom>
          <a:noFill/>
        </p:spPr>
        <p:txBody>
          <a:bodyPr wrap="square" rtlCol="0">
            <a:spAutoFit/>
          </a:bodyPr>
          <a:lstStyle/>
          <a:p>
            <a:r>
              <a:rPr lang="en-US" sz="2000" dirty="0"/>
              <a:t>      Hawk Moth</a:t>
            </a:r>
          </a:p>
        </p:txBody>
      </p:sp>
      <p:pic>
        <p:nvPicPr>
          <p:cNvPr id="3" name="Audio 2">
            <a:hlinkClick r:id="" action="ppaction://media"/>
            <a:extLst>
              <a:ext uri="{FF2B5EF4-FFF2-40B4-BE49-F238E27FC236}">
                <a16:creationId xmlns:a16="http://schemas.microsoft.com/office/drawing/2014/main" xmlns="" id="{4BD3E1D7-B81A-42C8-B6C4-5A2C35E0DFD4}"/>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7035"/>
    </mc:Choice>
    <mc:Fallback xmlns="">
      <p:transition spd="slow" advTm="197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A8A80B-A0EC-4DA6-A093-858416FF6D93}"/>
              </a:ext>
            </a:extLst>
          </p:cNvPr>
          <p:cNvSpPr>
            <a:spLocks noGrp="1"/>
          </p:cNvSpPr>
          <p:nvPr>
            <p:ph type="title"/>
          </p:nvPr>
        </p:nvSpPr>
        <p:spPr>
          <a:xfrm>
            <a:off x="76200" y="457200"/>
            <a:ext cx="9067800" cy="841248"/>
          </a:xfrm>
        </p:spPr>
        <p:txBody>
          <a:bodyPr>
            <a:normAutofit fontScale="90000"/>
          </a:bodyPr>
          <a:lstStyle/>
          <a:p>
            <a:r>
              <a:rPr lang="en-US" dirty="0"/>
              <a:t>Mutualism – a form of interdependence</a:t>
            </a:r>
          </a:p>
        </p:txBody>
      </p:sp>
      <p:pic>
        <p:nvPicPr>
          <p:cNvPr id="3" name="Picture 2">
            <a:extLst>
              <a:ext uri="{FF2B5EF4-FFF2-40B4-BE49-F238E27FC236}">
                <a16:creationId xmlns:a16="http://schemas.microsoft.com/office/drawing/2014/main" xmlns="" id="{0243B2C2-44DA-44BF-AB9C-570E0250AB79}"/>
              </a:ext>
            </a:extLst>
          </p:cNvPr>
          <p:cNvPicPr>
            <a:picLocks noChangeAspect="1"/>
          </p:cNvPicPr>
          <p:nvPr/>
        </p:nvPicPr>
        <p:blipFill rotWithShape="1">
          <a:blip r:embed="rId4"/>
          <a:srcRect t="43137"/>
          <a:stretch/>
        </p:blipFill>
        <p:spPr>
          <a:xfrm>
            <a:off x="908482" y="1447800"/>
            <a:ext cx="6934200" cy="2590800"/>
          </a:xfrm>
          <a:prstGeom prst="rect">
            <a:avLst/>
          </a:prstGeom>
        </p:spPr>
      </p:pic>
      <p:sp>
        <p:nvSpPr>
          <p:cNvPr id="5" name="TextBox 4">
            <a:extLst>
              <a:ext uri="{FF2B5EF4-FFF2-40B4-BE49-F238E27FC236}">
                <a16:creationId xmlns:a16="http://schemas.microsoft.com/office/drawing/2014/main" xmlns="" id="{4B6F49FA-CA1F-4BB7-9E0C-7632BAA41B37}"/>
              </a:ext>
            </a:extLst>
          </p:cNvPr>
          <p:cNvSpPr txBox="1"/>
          <p:nvPr/>
        </p:nvSpPr>
        <p:spPr>
          <a:xfrm>
            <a:off x="908482" y="4270446"/>
            <a:ext cx="6934200" cy="1200329"/>
          </a:xfrm>
          <a:prstGeom prst="rect">
            <a:avLst/>
          </a:prstGeom>
          <a:noFill/>
        </p:spPr>
        <p:txBody>
          <a:bodyPr wrap="square" rtlCol="0">
            <a:spAutoFit/>
          </a:bodyPr>
          <a:lstStyle/>
          <a:p>
            <a:pPr algn="ctr"/>
            <a:r>
              <a:rPr lang="en-US" sz="2400" b="1" dirty="0"/>
              <a:t>Mutualism is a symbiotic relationship between two species where both the species benefit from each other.</a:t>
            </a:r>
          </a:p>
        </p:txBody>
      </p:sp>
      <p:pic>
        <p:nvPicPr>
          <p:cNvPr id="7" name="Audio 6">
            <a:hlinkClick r:id="" action="ppaction://media"/>
            <a:extLst>
              <a:ext uri="{FF2B5EF4-FFF2-40B4-BE49-F238E27FC236}">
                <a16:creationId xmlns:a16="http://schemas.microsoft.com/office/drawing/2014/main" xmlns="" id="{B99FB227-53C0-4759-8A15-9D68A7D600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18496101"/>
      </p:ext>
    </p:extLst>
  </p:cSld>
  <p:clrMapOvr>
    <a:masterClrMapping/>
  </p:clrMapOvr>
  <mc:AlternateContent xmlns:mc="http://schemas.openxmlformats.org/markup-compatibility/2006" xmlns:p14="http://schemas.microsoft.com/office/powerpoint/2010/main">
    <mc:Choice Requires="p14">
      <p:transition spd="slow" p14:dur="2000" advTm="97815"/>
    </mc:Choice>
    <mc:Fallback xmlns="">
      <p:transition spd="slow" advTm="97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10039</TotalTime>
  <Words>444</Words>
  <Application>Microsoft Office PowerPoint</Application>
  <PresentationFormat>On-screen Show (4:3)</PresentationFormat>
  <Paragraphs>87</Paragraphs>
  <Slides>18</Slides>
  <Notes>0</Notes>
  <HiddenSlides>0</HiddenSlides>
  <MMClips>18</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Trek</vt:lpstr>
      <vt:lpstr>pollination</vt:lpstr>
      <vt:lpstr>Pollination - definition</vt:lpstr>
      <vt:lpstr>Parts of a flower</vt:lpstr>
      <vt:lpstr>Pollination = fertilization = seed</vt:lpstr>
      <vt:lpstr>Different types of pollination</vt:lpstr>
      <vt:lpstr>Review of pollination</vt:lpstr>
      <vt:lpstr>Moving Pollen to stigma</vt:lpstr>
      <vt:lpstr>Insect pollinators</vt:lpstr>
      <vt:lpstr>Mutualism – a form of interdependence</vt:lpstr>
      <vt:lpstr>Other agents of Pollination</vt:lpstr>
      <vt:lpstr>35% of the food humans eat comes from insect pollinated plants</vt:lpstr>
      <vt:lpstr>Protect our insect pollinators</vt:lpstr>
      <vt:lpstr>Pollen to seed</vt:lpstr>
      <vt:lpstr>Pollen</vt:lpstr>
      <vt:lpstr>Poppy</vt:lpstr>
      <vt:lpstr>Radish</vt:lpstr>
      <vt:lpstr>Meyer lemon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pollination</dc:title>
  <dc:creator>Owner</dc:creator>
  <cp:lastModifiedBy>langr1dc</cp:lastModifiedBy>
  <cp:revision>78</cp:revision>
  <dcterms:created xsi:type="dcterms:W3CDTF">2015-01-31T01:06:15Z</dcterms:created>
  <dcterms:modified xsi:type="dcterms:W3CDTF">2020-08-22T18:13:22Z</dcterms:modified>
</cp:coreProperties>
</file>