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349511B-9DC2-4B11-9BCA-6B355FC7EF34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EED41ED-1397-43DB-A651-CD0808583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5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google.com/url?sa=i&amp;rct=j&amp;q=&amp;esrc=s&amp;source=images&amp;cd=&amp;cad=rja&amp;uact=8&amp;ved=0ahUKEwiMqpCPmb3YAhVm9YMKHUoMBCIQjRwIBw&amp;url=http://www.dailymail.co.uk/femail/article-3203885/Hate-crying-chop-onions-freezer-Tips-tricks-avoid-watering-eyes-including-wearing-GOGGLES.html&amp;psig=AOvVaw2L9uX9T_y_N11gx9K_0Iur&amp;ust=1515115986951783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s://www.google.com/url?sa=i&amp;rct=j&amp;q=&amp;esrc=s&amp;source=images&amp;cd=&amp;cad=rja&amp;uact=8&amp;ved=0ahUKEwi03cGhmL3YAhUExoMKHb5wBzcQjRwIBw&amp;url=https://www.rypeapp.com/blog/french-expressions/&amp;psig=AOvVaw2L9uX9T_y_N11gx9K_0Iur&amp;ust=151511598695178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rvPLem73YAhVn9YMKHfsABRkQjRwIBw&amp;url=https://www.rodalesorganiclife.com/garden/trick-planting-healthy-garlic&amp;psig=AOvVaw1KqrX31I9woL4xCOxHkfGM&amp;ust=1515117337786014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google.com/url?sa=i&amp;rct=j&amp;q=&amp;esrc=s&amp;source=images&amp;cd=&amp;cad=rja&amp;uact=8&amp;ved=0ahUKEwjw8Zexmr3YAhVB8IMKHapFDkYQjRwIBw&amp;url=http://www.goodhousekeeping.com/home/gardening/advice/a18057/growing-garlic-460709/&amp;psig=AOvVaw1KqrX31I9woL4xCOxHkfGM&amp;ust=1515117337786014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6.png"/><Relationship Id="rId4" Type="http://schemas.openxmlformats.org/officeDocument/2006/relationships/hyperlink" Target="https://www.google.com/url?sa=i&amp;rct=j&amp;q=&amp;esrc=s&amp;source=images&amp;cd=&amp;cad=rja&amp;uact=8&amp;ved=0ahUKEwjqkYmVmr3YAhXsxYMKHa05AYgQjRwIBw&amp;url=http://familyaffairsblog.com/2017/06/20/get-rid-garlic-breath/&amp;psig=AOvVaw1KqrX31I9woL4xCOxHkfGM&amp;ust=1515117337786014" TargetMode="Externa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TwuL0nb3YAhUG24MKHXhgDQ8QjRwIBw&amp;url=https://juicing-for-health.com/health-benefits-of-parsley&amp;psig=AOvVaw1fC-hBzWEZh-6ty9sANYPQ&amp;ust=1515118293432432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google.com/url?sa=i&amp;rct=j&amp;q=&amp;esrc=s&amp;source=images&amp;cd=&amp;cad=rja&amp;uact=8&amp;ved=0ahUKEwju8Zurnb3YAhUM6YMKHb8GDU4QjRwIBw&amp;url=http://www.mintogrowers.com/mint/&amp;psig=AOvVaw0sYpIjspGOhFAKGQn3SMKX&amp;ust=1515118208523116" TargetMode="External"/><Relationship Id="rId5" Type="http://schemas.openxmlformats.org/officeDocument/2006/relationships/image" Target="../media/image24.jpeg"/><Relationship Id="rId10" Type="http://schemas.openxmlformats.org/officeDocument/2006/relationships/image" Target="../media/image6.png"/><Relationship Id="rId4" Type="http://schemas.openxmlformats.org/officeDocument/2006/relationships/hyperlink" Target="https://www.google.com/url?sa=i&amp;rct=j&amp;q=&amp;esrc=s&amp;source=images&amp;cd=&amp;cad=rja&amp;uact=8&amp;ved=0ahUKEwigs4u2nL3YAhUF6IMKHSavAv0QjRwIBw&amp;url=https://curiosity.com/videos/can-you-prevent-morning-breath-nick-uhas/&amp;psig=AOvVaw2vg6BFrXsMJCqam3jOcu4r&amp;ust=1515117912257682" TargetMode="External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hyperlink" Target="https://www.google.com/url?sa=i&amp;rct=j&amp;q=&amp;esrc=s&amp;source=images&amp;cd=&amp;cad=rja&amp;uact=8&amp;ved=0ahUKEwjz9omwoL3YAhVL54MKHShTDcAQjRwIBw&amp;url=http://www.specialtyproduce.com/produce/Scallions_13310.php&amp;psig=AOvVaw25OYjlNdhSAW2PQq2v1SU1&amp;ust=1515118990225967" TargetMode="Externa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hyperlink" Target="https://www.google.com/url?sa=i&amp;rct=j&amp;q=&amp;esrc=s&amp;source=images&amp;cd=&amp;cad=rja&amp;uact=8&amp;ved=0ahUKEwiOm52plL3YAhUl44MKHW7ADWQQjRwIBw&amp;url=https://www.pitara.com/science-for-kids/5ws-and-h/why-does-cutting-onions-make-us-cry/&amp;psig=AOvVaw3GgTqwrU4alodUCyPqxzib&amp;ust=15151157890040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Onions – </a:t>
            </a:r>
            <a:r>
              <a:rPr lang="en-US" i="1" dirty="0" err="1"/>
              <a:t>Allium</a:t>
            </a:r>
            <a:r>
              <a:rPr lang="en-US" i="1" dirty="0"/>
              <a:t> </a:t>
            </a:r>
            <a:r>
              <a:rPr lang="en-US" i="1" dirty="0" err="1"/>
              <a:t>Cepa</a:t>
            </a:r>
            <a:endParaRPr lang="en-US" i="1" dirty="0"/>
          </a:p>
        </p:txBody>
      </p:sp>
      <p:pic>
        <p:nvPicPr>
          <p:cNvPr id="6" name="Picture 5" descr="OFE-2012-13-2013-05-09-08-35-36.jpg"/>
          <p:cNvPicPr>
            <a:picLocks noChangeAspect="1"/>
          </p:cNvPicPr>
          <p:nvPr/>
        </p:nvPicPr>
        <p:blipFill>
          <a:blip r:embed="rId5" cstate="print"/>
          <a:srcRect l="9167" t="18033" r="9167"/>
          <a:stretch>
            <a:fillRect/>
          </a:stretch>
        </p:blipFill>
        <p:spPr>
          <a:xfrm>
            <a:off x="152400" y="1905000"/>
            <a:ext cx="5105400" cy="3505200"/>
          </a:xfrm>
          <a:prstGeom prst="rect">
            <a:avLst/>
          </a:prstGeom>
        </p:spPr>
      </p:pic>
      <p:pic>
        <p:nvPicPr>
          <p:cNvPr id="1028" name="Picture 4" descr="C:\Users\Owner\Documents\Hal\Oak Forest\Pictures\2016 - 2017 Gardening\Ms. Warnack\DSC08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143000"/>
            <a:ext cx="3581400" cy="2471738"/>
          </a:xfrm>
          <a:prstGeom prst="rect">
            <a:avLst/>
          </a:prstGeom>
          <a:noFill/>
        </p:spPr>
      </p:pic>
      <p:pic>
        <p:nvPicPr>
          <p:cNvPr id="1029" name="Picture 5" descr="C:\Users\Owner\Documents\Hal\Oak Forest\Pictures\2016 - 2017 Gardening\Mrs. Krenek\DSC08539.JPG"/>
          <p:cNvPicPr>
            <a:picLocks noChangeAspect="1" noChangeArrowheads="1"/>
          </p:cNvPicPr>
          <p:nvPr/>
        </p:nvPicPr>
        <p:blipFill>
          <a:blip r:embed="rId7" cstate="print"/>
          <a:srcRect l="22596" t="3868" r="19112"/>
          <a:stretch>
            <a:fillRect/>
          </a:stretch>
        </p:blipFill>
        <p:spPr bwMode="auto">
          <a:xfrm>
            <a:off x="5791200" y="3886200"/>
            <a:ext cx="2819400" cy="2514600"/>
          </a:xfrm>
          <a:prstGeom prst="rect">
            <a:avLst/>
          </a:prstGeom>
          <a:noFill/>
        </p:spPr>
      </p:pic>
      <p:pic>
        <p:nvPicPr>
          <p:cNvPr id="2" name="Slide 1 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193CF32-6BC3-4664-84B3-2AD620BDEE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4698199" y="5943600"/>
            <a:ext cx="635801" cy="6358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652"/>
    </mc:Choice>
    <mc:Fallback xmlns="">
      <p:transition spd="slow" advClick="0" advTm="3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69" objId="2"/>
        <p14:stopEvt time="2877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Preventing the Tears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443841"/>
            <a:ext cx="3505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1. Put the onion in the freezer for 10 minutes.  The frozen cells don’t explode as fast and won’t release as much of the gas.</a:t>
            </a:r>
            <a:endParaRPr lang="en-US" sz="2000" dirty="0"/>
          </a:p>
          <a:p>
            <a:r>
              <a:rPr lang="en-US" sz="2000" b="1" dirty="0"/>
              <a:t>2. Chop onions under the stovetop ventilation fan. </a:t>
            </a:r>
          </a:p>
          <a:p>
            <a:r>
              <a:rPr lang="en-US" sz="2000" b="1" dirty="0"/>
              <a:t>3. Don’t cut the root end. The sulfur compounds are concentrated here. </a:t>
            </a:r>
          </a:p>
          <a:p>
            <a:r>
              <a:rPr lang="en-US" sz="2000" b="1" dirty="0"/>
              <a:t>4. Always use a sharp knife. The sharper the knife, the less you will smash the cells of the onion, or tear up. </a:t>
            </a:r>
          </a:p>
          <a:p>
            <a:r>
              <a:rPr lang="en-US" sz="2000" b="1" dirty="0"/>
              <a:t>5. Wear goggles to keep the fumes from getting into your eyes.</a:t>
            </a:r>
          </a:p>
          <a:p>
            <a:endParaRPr lang="en-US" b="1" dirty="0"/>
          </a:p>
        </p:txBody>
      </p:sp>
      <p:pic>
        <p:nvPicPr>
          <p:cNvPr id="22530" name="Picture 2" descr="Image result for why onions make you cry for kid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295400"/>
            <a:ext cx="3505200" cy="2076450"/>
          </a:xfrm>
          <a:prstGeom prst="rect">
            <a:avLst/>
          </a:prstGeom>
          <a:noFill/>
        </p:spPr>
      </p:pic>
      <p:pic>
        <p:nvPicPr>
          <p:cNvPr id="22532" name="Picture 4" descr="Image result for why onions make you cry for kid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05200"/>
            <a:ext cx="3429000" cy="2667000"/>
          </a:xfrm>
          <a:prstGeom prst="rect">
            <a:avLst/>
          </a:prstGeom>
          <a:noFill/>
        </p:spPr>
      </p:pic>
      <p:pic>
        <p:nvPicPr>
          <p:cNvPr id="4" name="Slide 10 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68F43DD3-8CEB-40FE-8D73-C0A6EE2A7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60"/>
    </mc:Choice>
    <mc:Fallback xmlns="">
      <p:transition spd="slow" advClick="0" advTm="4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Garlic – </a:t>
            </a:r>
            <a:r>
              <a:rPr lang="en-US" i="1" dirty="0" err="1"/>
              <a:t>Allium</a:t>
            </a:r>
            <a:r>
              <a:rPr lang="en-US" i="1" dirty="0"/>
              <a:t> </a:t>
            </a:r>
            <a:r>
              <a:rPr lang="en-US" i="1" dirty="0" err="1"/>
              <a:t>sativum</a:t>
            </a:r>
            <a:endParaRPr lang="en-US" i="1" dirty="0"/>
          </a:p>
        </p:txBody>
      </p:sp>
      <p:pic>
        <p:nvPicPr>
          <p:cNvPr id="23554" name="Picture 2" descr="Image result for garli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143"/>
          <a:stretch>
            <a:fillRect/>
          </a:stretch>
        </p:blipFill>
        <p:spPr bwMode="auto">
          <a:xfrm>
            <a:off x="685800" y="1676400"/>
            <a:ext cx="2590800" cy="2438400"/>
          </a:xfrm>
          <a:prstGeom prst="rect">
            <a:avLst/>
          </a:prstGeom>
          <a:noFill/>
        </p:spPr>
      </p:pic>
      <p:pic>
        <p:nvPicPr>
          <p:cNvPr id="23556" name="Picture 4" descr="Image result for garli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12245" r="14286"/>
          <a:stretch>
            <a:fillRect/>
          </a:stretch>
        </p:blipFill>
        <p:spPr bwMode="auto">
          <a:xfrm>
            <a:off x="1219200" y="4343400"/>
            <a:ext cx="3276600" cy="2362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05200" y="1371600"/>
            <a:ext cx="533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Garlic bulbs are divided into sections called cloves.</a:t>
            </a:r>
          </a:p>
          <a:p>
            <a:r>
              <a:rPr lang="en-US" sz="2000" dirty="0"/>
              <a:t>Cloves are used to plant garlic.</a:t>
            </a:r>
          </a:p>
          <a:p>
            <a:r>
              <a:rPr lang="en-US" sz="2000" dirty="0"/>
              <a:t>Each clove will grow into a garlic bulb.</a:t>
            </a:r>
          </a:p>
          <a:p>
            <a:endParaRPr lang="en-US" sz="2000" dirty="0"/>
          </a:p>
          <a:p>
            <a:r>
              <a:rPr lang="en-US" sz="2000" dirty="0"/>
              <a:t>	Garlic has been used as long as 5000 	years.</a:t>
            </a:r>
          </a:p>
          <a:p>
            <a:r>
              <a:rPr lang="en-US" sz="2000" dirty="0"/>
              <a:t>	It has many medicinal properties, 	beside making food taste good.</a:t>
            </a:r>
          </a:p>
        </p:txBody>
      </p:sp>
      <p:pic>
        <p:nvPicPr>
          <p:cNvPr id="23558" name="Picture 6" descr="Image result for garlic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0" y="4495800"/>
            <a:ext cx="3200400" cy="19812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A3ACEA52-ECC3-44E5-99B7-E49A9023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6294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530"/>
    </mc:Choice>
    <mc:Fallback xmlns="">
      <p:transition spd="slow" advClick="0" advTm="10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prevent onion/garlic breath?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8458200" cy="533400"/>
          </a:xfrm>
        </p:spPr>
        <p:txBody>
          <a:bodyPr/>
          <a:lstStyle/>
          <a:p>
            <a:r>
              <a:rPr lang="en-US" b="1" dirty="0"/>
              <a:t>Hint:  Eat some of these herbs.</a:t>
            </a:r>
          </a:p>
        </p:txBody>
      </p:sp>
      <p:pic>
        <p:nvPicPr>
          <p:cNvPr id="24578" name="Picture 2" descr="Image result for preventing onion or garlic breath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5778"/>
          <a:stretch>
            <a:fillRect/>
          </a:stretch>
        </p:blipFill>
        <p:spPr bwMode="auto">
          <a:xfrm>
            <a:off x="5638800" y="3276600"/>
            <a:ext cx="2362200" cy="1581151"/>
          </a:xfrm>
          <a:prstGeom prst="rect">
            <a:avLst/>
          </a:prstGeom>
          <a:noFill/>
        </p:spPr>
      </p:pic>
      <p:pic>
        <p:nvPicPr>
          <p:cNvPr id="24582" name="Picture 6" descr="Image result for min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1524000"/>
            <a:ext cx="4038600" cy="2324100"/>
          </a:xfrm>
          <a:prstGeom prst="rect">
            <a:avLst/>
          </a:prstGeom>
          <a:noFill/>
        </p:spPr>
      </p:pic>
      <p:pic>
        <p:nvPicPr>
          <p:cNvPr id="24584" name="Picture 8" descr="Image result for parsley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609600"/>
            <a:ext cx="3124200" cy="24003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7000" y="2438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PARSLEY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9EDA2B7-8B31-478F-8716-1E08A405D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9541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940"/>
    </mc:Choice>
    <mc:Fallback xmlns="">
      <p:transition spd="slow" advClick="0" advTm="1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Onions are in the </a:t>
            </a:r>
            <a:r>
              <a:rPr lang="en-US" sz="4000" dirty="0" err="1"/>
              <a:t>Amaryllidaceae</a:t>
            </a:r>
            <a:r>
              <a:rPr lang="en-US" sz="4000" dirty="0"/>
              <a:t> family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They are true bulbs</a:t>
            </a:r>
          </a:p>
        </p:txBody>
      </p:sp>
      <p:pic>
        <p:nvPicPr>
          <p:cNvPr id="17" name="Picture 16" descr="onion drawing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3920" y="655320"/>
            <a:ext cx="4038600" cy="4191000"/>
          </a:xfrm>
          <a:prstGeom prst="rect">
            <a:avLst/>
          </a:prstGeom>
        </p:spPr>
      </p:pic>
      <p:pic>
        <p:nvPicPr>
          <p:cNvPr id="18" name="Picture 17" descr="onion-slices.jpg"/>
          <p:cNvPicPr>
            <a:picLocks noChangeAspect="1"/>
          </p:cNvPicPr>
          <p:nvPr/>
        </p:nvPicPr>
        <p:blipFill>
          <a:blip r:embed="rId6" cstate="print"/>
          <a:srcRect b="5714"/>
          <a:stretch>
            <a:fillRect/>
          </a:stretch>
        </p:blipFill>
        <p:spPr>
          <a:xfrm>
            <a:off x="624840" y="670560"/>
            <a:ext cx="3124200" cy="2667000"/>
          </a:xfrm>
          <a:prstGeom prst="rect">
            <a:avLst/>
          </a:prstGeom>
        </p:spPr>
      </p:pic>
      <p:pic>
        <p:nvPicPr>
          <p:cNvPr id="2" name="Slide 2 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BC12F83E-B17C-4ABA-B2DB-CE424F172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9.27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5867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300"/>
    </mc:Choice>
    <mc:Fallback xmlns="">
      <p:transition spd="slow" advClick="0" advTm="6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79" objId="2"/>
        <p14:stopEvt time="6567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Types of onions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Long Day Onions		Short Day Onions</a:t>
            </a:r>
          </a:p>
        </p:txBody>
      </p:sp>
      <p:pic>
        <p:nvPicPr>
          <p:cNvPr id="6" name="Picture 5" descr="Onion_Map Short_Day_.jpg"/>
          <p:cNvPicPr>
            <a:picLocks noChangeAspect="1"/>
          </p:cNvPicPr>
          <p:nvPr/>
        </p:nvPicPr>
        <p:blipFill>
          <a:blip r:embed="rId4" cstate="print"/>
          <a:srcRect t="9562"/>
          <a:stretch>
            <a:fillRect/>
          </a:stretch>
        </p:blipFill>
        <p:spPr>
          <a:xfrm>
            <a:off x="2743200" y="1371600"/>
            <a:ext cx="3429000" cy="2162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810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Onions are cool season plants</a:t>
            </a:r>
          </a:p>
        </p:txBody>
      </p:sp>
      <p:sp>
        <p:nvSpPr>
          <p:cNvPr id="8" name="Right Arrow 7"/>
          <p:cNvSpPr/>
          <p:nvPr/>
        </p:nvSpPr>
        <p:spPr>
          <a:xfrm rot="19412170">
            <a:off x="1593719" y="3149029"/>
            <a:ext cx="3191230" cy="260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858003">
            <a:off x="4124334" y="3604920"/>
            <a:ext cx="2132632" cy="2578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24600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 – 12 hours of                                      sunlight/day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2971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14+ hours of sunlight/day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F457A505-7773-4BD0-955E-E085F5FC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9100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330"/>
    </mc:Choice>
    <mc:Fallback xmlns="">
      <p:transition spd="slow" advClick="0" advTm="2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onions</a:t>
            </a:r>
          </a:p>
        </p:txBody>
      </p:sp>
      <p:pic>
        <p:nvPicPr>
          <p:cNvPr id="4" name="Content Placeholder 3" descr="Onion-Seed-Head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1371600"/>
            <a:ext cx="3276600" cy="2286000"/>
          </a:xfrm>
        </p:spPr>
      </p:pic>
      <p:pic>
        <p:nvPicPr>
          <p:cNvPr id="5" name="Picture 4" descr="onion-seedling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1371600"/>
            <a:ext cx="2286000" cy="167668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581400" y="2286000"/>
            <a:ext cx="1752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3810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Onion seed head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30480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Onion seedlings</a:t>
            </a:r>
          </a:p>
        </p:txBody>
      </p:sp>
      <p:pic>
        <p:nvPicPr>
          <p:cNvPr id="9" name="Picture 8" descr="onion se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8600" y="3886200"/>
            <a:ext cx="3200400" cy="25908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5486400" y="3048000"/>
            <a:ext cx="304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" y="53340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              Onion Sets</a:t>
            </a:r>
          </a:p>
        </p:txBody>
      </p:sp>
      <p:pic>
        <p:nvPicPr>
          <p:cNvPr id="3" name="Slide 4 Audio">
            <a:hlinkClick r:id="" action="ppaction://media"/>
            <a:extLst>
              <a:ext uri="{FF2B5EF4-FFF2-40B4-BE49-F238E27FC236}">
                <a16:creationId xmlns="" xmlns:a16="http://schemas.microsoft.com/office/drawing/2014/main" id="{6C868467-BD7F-4F77-9F45-E53A2B7A4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.8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2746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530"/>
    </mc:Choice>
    <mc:Fallback>
      <p:transition spd="slow" advClick="0" advTm="3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plant onions-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/>
              <a:t>	They need:		Plant them:</a:t>
            </a:r>
          </a:p>
          <a:p>
            <a:pPr>
              <a:buNone/>
            </a:pPr>
            <a:r>
              <a:rPr lang="en-US" sz="2800" dirty="0"/>
              <a:t>		Sunlight		1 inch deep &amp; 4 inches apart </a:t>
            </a:r>
          </a:p>
          <a:p>
            <a:pPr>
              <a:buNone/>
            </a:pPr>
            <a:r>
              <a:rPr lang="en-US" sz="2800" dirty="0"/>
              <a:t>		Loose fertile soil   </a:t>
            </a:r>
          </a:p>
          <a:p>
            <a:pPr>
              <a:buNone/>
            </a:pPr>
            <a:r>
              <a:rPr lang="en-US" sz="2800" dirty="0"/>
              <a:t>		Even water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DSC04277.JPG"/>
          <p:cNvPicPr>
            <a:picLocks noChangeAspect="1"/>
          </p:cNvPicPr>
          <p:nvPr/>
        </p:nvPicPr>
        <p:blipFill>
          <a:blip r:embed="rId4" cstate="print"/>
          <a:srcRect l="29167" t="23750" r="16667"/>
          <a:stretch>
            <a:fillRect/>
          </a:stretch>
        </p:blipFill>
        <p:spPr>
          <a:xfrm>
            <a:off x="4572000" y="2895600"/>
            <a:ext cx="42672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4114800"/>
            <a:ext cx="251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(They can be planted 2 inches apart.  Then every other plant can be thinned and used as green onions.)</a:t>
            </a:r>
          </a:p>
        </p:txBody>
      </p:sp>
      <p:pic>
        <p:nvPicPr>
          <p:cNvPr id="8194" name="Picture 2" descr="Image result for scallion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38100" y="4686300"/>
            <a:ext cx="1981200" cy="1295400"/>
          </a:xfrm>
          <a:prstGeom prst="rect">
            <a:avLst/>
          </a:prstGeom>
          <a:noFill/>
        </p:spPr>
      </p:pic>
      <p:pic>
        <p:nvPicPr>
          <p:cNvPr id="6" name="Slide 5 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524FAE39-1A48-4ABC-A9F6-BA61AE636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570"/>
    </mc:Choice>
    <mc:Fallback xmlns="">
      <p:transition spd="slow" advClick="0" advTm="5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Harvesting onions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onions have 13 leaves or more</a:t>
            </a:r>
          </a:p>
          <a:p>
            <a:r>
              <a:rPr lang="en-US" dirty="0"/>
              <a:t>When the tops of the onions have fallen over, they are fully mature and                                                      can be pulled from the ground. </a:t>
            </a:r>
          </a:p>
          <a:p>
            <a:r>
              <a:rPr lang="en-US" dirty="0"/>
              <a:t>When neck of </a:t>
            </a:r>
          </a:p>
          <a:p>
            <a:pPr>
              <a:buNone/>
            </a:pPr>
            <a:r>
              <a:rPr lang="en-US" dirty="0"/>
              <a:t>    onion is soft and </a:t>
            </a:r>
          </a:p>
          <a:p>
            <a:pPr>
              <a:buNone/>
            </a:pPr>
            <a:r>
              <a:rPr lang="en-US" dirty="0"/>
              <a:t>    looks dried up</a:t>
            </a:r>
          </a:p>
        </p:txBody>
      </p:sp>
      <p:pic>
        <p:nvPicPr>
          <p:cNvPr id="4" name="Picture 3" descr="onions-waiting-harvest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3733800"/>
            <a:ext cx="4800600" cy="24384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421574" flipV="1">
            <a:off x="3204409" y="5204839"/>
            <a:ext cx="2066190" cy="228600"/>
          </a:xfrm>
          <a:prstGeom prst="rightArrow">
            <a:avLst>
              <a:gd name="adj1" fmla="val 50000"/>
              <a:gd name="adj2" fmla="val 48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491208">
            <a:off x="6955877" y="2519695"/>
            <a:ext cx="211435" cy="1600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de 6 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56F70437-5893-4C3C-A843-6230FE4F8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110"/>
    </mc:Choice>
    <mc:Fallback xmlns="">
      <p:transition spd="slow" advClick="0" advTm="4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1066800"/>
          </a:xfrm>
        </p:spPr>
        <p:txBody>
          <a:bodyPr>
            <a:normAutofit/>
          </a:bodyPr>
          <a:lstStyle/>
          <a:p>
            <a:r>
              <a:rPr lang="en-US" sz="3200" dirty="0"/>
              <a:t>Texas state Vegetable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b="1" dirty="0"/>
              <a:t>Texas 1015Y</a:t>
            </a:r>
          </a:p>
          <a:p>
            <a:r>
              <a:rPr lang="en-US" sz="2800" b="1" dirty="0"/>
              <a:t>Onion </a:t>
            </a:r>
            <a:r>
              <a:rPr lang="en-US" sz="2800" dirty="0"/>
              <a:t>became the state vegetable in 1997!</a:t>
            </a:r>
          </a:p>
          <a:p>
            <a:r>
              <a:rPr lang="en-US" sz="2800" dirty="0"/>
              <a:t>Seed is planted on/about 10/15</a:t>
            </a:r>
          </a:p>
          <a:p>
            <a:r>
              <a:rPr lang="en-US" sz="2800" dirty="0"/>
              <a:t>Sets are planted on/about  1/15</a:t>
            </a:r>
          </a:p>
          <a:p>
            <a:r>
              <a:rPr lang="en-US" sz="2800" dirty="0"/>
              <a:t>Harvested on/about  5/15</a:t>
            </a:r>
          </a:p>
          <a:p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i="1" dirty="0"/>
          </a:p>
        </p:txBody>
      </p:sp>
      <p:pic>
        <p:nvPicPr>
          <p:cNvPr id="10" name="Picture 9" descr="Texas1015 onions.JPG"/>
          <p:cNvPicPr>
            <a:picLocks noChangeAspect="1"/>
          </p:cNvPicPr>
          <p:nvPr/>
        </p:nvPicPr>
        <p:blipFill>
          <a:blip r:embed="rId4" cstate="print"/>
          <a:srcRect b="7879"/>
          <a:stretch>
            <a:fillRect/>
          </a:stretch>
        </p:blipFill>
        <p:spPr>
          <a:xfrm>
            <a:off x="4724400" y="1295400"/>
            <a:ext cx="3476625" cy="4343400"/>
          </a:xfrm>
          <a:prstGeom prst="rect">
            <a:avLst/>
          </a:prstGeom>
        </p:spPr>
      </p:pic>
      <p:pic>
        <p:nvPicPr>
          <p:cNvPr id="2" name="Slide 7 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0DF1DA1C-C847-40EF-AC6F-8F24B8CC2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096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840"/>
    </mc:Choice>
    <mc:Fallback xmlns="">
      <p:transition spd="slow" advClick="0" advTm="4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onions – </a:t>
            </a:r>
            <a:r>
              <a:rPr lang="en-US" dirty="0" err="1"/>
              <a:t>Dixondale</a:t>
            </a:r>
            <a:r>
              <a:rPr lang="en-US" dirty="0"/>
              <a:t> farms </a:t>
            </a:r>
          </a:p>
        </p:txBody>
      </p:sp>
      <p:pic>
        <p:nvPicPr>
          <p:cNvPr id="6" name="Picture 5" descr="onion catalog pic.jpg"/>
          <p:cNvPicPr>
            <a:picLocks noChangeAspect="1"/>
          </p:cNvPicPr>
          <p:nvPr/>
        </p:nvPicPr>
        <p:blipFill>
          <a:blip r:embed="rId4" cstate="print"/>
          <a:srcRect l="1724" r="5172" b="69863"/>
          <a:stretch>
            <a:fillRect/>
          </a:stretch>
        </p:blipFill>
        <p:spPr>
          <a:xfrm>
            <a:off x="76200" y="1981200"/>
            <a:ext cx="90678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3800" y="64770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GBO for OFE 2015</a:t>
            </a:r>
          </a:p>
        </p:txBody>
      </p:sp>
      <p:pic>
        <p:nvPicPr>
          <p:cNvPr id="2" name="Slide 8 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9011B230-6356-47EA-A56D-9A7401D50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161" y="625964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260"/>
    </mc:Choice>
    <mc:Fallback xmlns="">
      <p:transition spd="slow" advClick="0" advTm="1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onions make you cry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4114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/>
              <a:t>Onions contain an oil, which has lots of sulfur in it.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When you cut the onion, this oil is released.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It evaporates very quickly.             It causes irritation when it hits your eyes and sends signals to your tear gland to produce tears.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The tears wash away the irritant from your eyes.</a:t>
            </a:r>
          </a:p>
        </p:txBody>
      </p:sp>
      <p:pic>
        <p:nvPicPr>
          <p:cNvPr id="1026" name="Picture 2" descr="Image result for why onions make you cry for kid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828800"/>
            <a:ext cx="3495675" cy="4076701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BC3C46B6-2314-4CB0-98EC-EE2CA23AD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5" y="62485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970"/>
    </mc:Choice>
    <mc:Fallback xmlns="">
      <p:transition spd="slow" advClick="0" advTm="4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516</TotalTime>
  <Words>359</Words>
  <Application>Microsoft Office PowerPoint</Application>
  <PresentationFormat>On-screen Show (4:3)</PresentationFormat>
  <Paragraphs>53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Trek</vt:lpstr>
      <vt:lpstr>Onions – Allium Cepa</vt:lpstr>
      <vt:lpstr>Onions are in the Amaryllidaceae family</vt:lpstr>
      <vt:lpstr>Types of onions</vt:lpstr>
      <vt:lpstr>Planting onions</vt:lpstr>
      <vt:lpstr>How to plant onions- </vt:lpstr>
      <vt:lpstr>Harvesting onions</vt:lpstr>
      <vt:lpstr>Texas state Vegetable</vt:lpstr>
      <vt:lpstr>Source of onions – Dixondale farms </vt:lpstr>
      <vt:lpstr>Why onions make you cry</vt:lpstr>
      <vt:lpstr>               Preventing the Tears</vt:lpstr>
      <vt:lpstr>Garlic – Allium sativum</vt:lpstr>
      <vt:lpstr>How do you prevent onion/garlic breath?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Onions</dc:title>
  <dc:creator>Owner</dc:creator>
  <cp:lastModifiedBy>langr1dc</cp:lastModifiedBy>
  <cp:revision>54</cp:revision>
  <dcterms:created xsi:type="dcterms:W3CDTF">2015-01-14T21:02:05Z</dcterms:created>
  <dcterms:modified xsi:type="dcterms:W3CDTF">2020-09-25T15:15:27Z</dcterms:modified>
</cp:coreProperties>
</file>